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41" r:id="rId2"/>
    <p:sldId id="649" r:id="rId3"/>
    <p:sldId id="689" r:id="rId4"/>
    <p:sldId id="663" r:id="rId5"/>
    <p:sldId id="651" r:id="rId6"/>
    <p:sldId id="622" r:id="rId7"/>
    <p:sldId id="623" r:id="rId8"/>
    <p:sldId id="624" r:id="rId9"/>
    <p:sldId id="625" r:id="rId10"/>
    <p:sldId id="628" r:id="rId11"/>
    <p:sldId id="629" r:id="rId12"/>
    <p:sldId id="690" r:id="rId13"/>
    <p:sldId id="664" r:id="rId14"/>
    <p:sldId id="659" r:id="rId15"/>
    <p:sldId id="678" r:id="rId16"/>
    <p:sldId id="661" r:id="rId17"/>
    <p:sldId id="670" r:id="rId18"/>
    <p:sldId id="692" r:id="rId19"/>
    <p:sldId id="693" r:id="rId20"/>
    <p:sldId id="694" r:id="rId21"/>
    <p:sldId id="682" r:id="rId22"/>
    <p:sldId id="691" r:id="rId23"/>
    <p:sldId id="695" r:id="rId24"/>
    <p:sldId id="697" r:id="rId25"/>
    <p:sldId id="698" r:id="rId26"/>
    <p:sldId id="699" r:id="rId27"/>
    <p:sldId id="681" r:id="rId28"/>
    <p:sldId id="686" r:id="rId29"/>
    <p:sldId id="487" r:id="rId3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1" autoAdjust="0"/>
    <p:restoredTop sz="91408" autoAdjust="0"/>
  </p:normalViewPr>
  <p:slideViewPr>
    <p:cSldViewPr snapToGrid="0" snapToObjects="1">
      <p:cViewPr>
        <p:scale>
          <a:sx n="66" d="100"/>
          <a:sy n="66" d="100"/>
        </p:scale>
        <p:origin x="776" y="71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1/31/24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314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376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2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70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76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21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>
                <a:schemeClr val="accent2">
                  <a:hueOff val="-397790"/>
                  <a:satOff val="91878"/>
                  <a:lumOff val="-61072"/>
                </a:schemeClr>
              </a:buClr>
              <a:buSzPct val="70000"/>
              <a:buFont typeface="Zapf Dingbats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5025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9" name="Shape 58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Clr>
                <a:schemeClr val="accent2">
                  <a:hueOff val="-397790"/>
                  <a:satOff val="91878"/>
                  <a:lumOff val="-61072"/>
                </a:schemeClr>
              </a:buClr>
              <a:buSzPct val="70000"/>
              <a:buFont typeface="Zapf Dingbats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30334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003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8.png"/><Relationship Id="rId18" Type="http://schemas.openxmlformats.org/officeDocument/2006/relationships/image" Target="../media/image55.pn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7.png"/><Relationship Id="rId17" Type="http://schemas.openxmlformats.org/officeDocument/2006/relationships/image" Target="../media/image54.png"/><Relationship Id="rId2" Type="http://schemas.openxmlformats.org/officeDocument/2006/relationships/image" Target="../media/image3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6.png"/><Relationship Id="rId5" Type="http://schemas.openxmlformats.org/officeDocument/2006/relationships/image" Target="../media/image39.svg"/><Relationship Id="rId15" Type="http://schemas.openxmlformats.org/officeDocument/2006/relationships/image" Target="../media/image52.png"/><Relationship Id="rId10" Type="http://schemas.openxmlformats.org/officeDocument/2006/relationships/image" Target="../media/image44.png"/><Relationship Id="rId19" Type="http://schemas.openxmlformats.org/officeDocument/2006/relationships/image" Target="../media/image56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10" Type="http://schemas.openxmlformats.org/officeDocument/2006/relationships/image" Target="../media/image65.png"/><Relationship Id="rId4" Type="http://schemas.openxmlformats.org/officeDocument/2006/relationships/image" Target="../media/image59.jpg"/><Relationship Id="rId9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80.png"/><Relationship Id="rId4" Type="http://schemas.openxmlformats.org/officeDocument/2006/relationships/hyperlink" Target="mailto:mjiang2@nd.ed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蒋 朦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Information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Diversity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Improves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Solutions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Results:</a:t>
            </a:r>
            <a:r>
              <a:rPr lang="zh-CN" altLang="en-US" sz="4800" dirty="0"/>
              <a:t> </a:t>
            </a:r>
            <a:r>
              <a:rPr lang="en-US" altLang="zh-CN" sz="4800" dirty="0" err="1"/>
              <a:t>ComVE</a:t>
            </a:r>
            <a:r>
              <a:rPr lang="zh-CN" altLang="en-US" sz="4800" dirty="0"/>
              <a:t> </a:t>
            </a:r>
            <a:r>
              <a:rPr lang="en-US" altLang="zh-CN" sz="4800" dirty="0"/>
              <a:t>(</a:t>
            </a:r>
            <a:r>
              <a:rPr lang="en-US" altLang="zh-CN" sz="4800" dirty="0" err="1"/>
              <a:t>SemEval</a:t>
            </a:r>
            <a:r>
              <a:rPr lang="zh-CN" altLang="en-US" sz="4800" dirty="0"/>
              <a:t> </a:t>
            </a:r>
            <a:r>
              <a:rPr lang="en-US" altLang="zh-CN" sz="4800" dirty="0"/>
              <a:t>2020:</a:t>
            </a:r>
            <a:r>
              <a:rPr lang="zh-CN" altLang="en-US" sz="4800" dirty="0"/>
              <a:t> </a:t>
            </a:r>
            <a:r>
              <a:rPr lang="en-US" altLang="zh-CN" sz="4800" dirty="0"/>
              <a:t>Task</a:t>
            </a:r>
            <a:r>
              <a:rPr lang="zh-CN" altLang="en-US" sz="4800" dirty="0"/>
              <a:t> </a:t>
            </a:r>
            <a:r>
              <a:rPr lang="en-US" altLang="zh-CN" sz="4800" dirty="0"/>
              <a:t>4)</a:t>
            </a:r>
            <a:endParaRPr lang="en-US" sz="48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E3AD314A-54F2-250E-191F-2A779AA608A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7677" b="7677"/>
          <a:stretch/>
        </p:blipFill>
        <p:spPr>
          <a:xfrm>
            <a:off x="8125620" y="4265314"/>
            <a:ext cx="8149429" cy="487665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02223-BB80-88A5-64D6-8DA1EF7B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06572" y="446"/>
            <a:ext cx="8149429" cy="4264868"/>
          </a:xfrm>
          <a:prstGeom prst="rect">
            <a:avLst/>
          </a:prstGeom>
        </p:spPr>
      </p:pic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2935653-AF6A-27FC-76BE-D478E466FC0D}"/>
              </a:ext>
            </a:extLst>
          </p:cNvPr>
          <p:cNvGraphicFramePr>
            <a:graphicFrameLocks noGrp="1"/>
          </p:cNvGraphicFramePr>
          <p:nvPr/>
        </p:nvGraphicFramePr>
        <p:xfrm>
          <a:off x="663498" y="2196489"/>
          <a:ext cx="7255283" cy="2895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94982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1590106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1649735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  <a:gridCol w="1220460">
                  <a:extLst>
                    <a:ext uri="{9D8B030D-6E8A-4147-A177-3AD203B41FA5}">
                      <a16:colId xmlns:a16="http://schemas.microsoft.com/office/drawing/2014/main" val="740859914"/>
                    </a:ext>
                  </a:extLst>
                </a:gridCol>
              </a:tblGrid>
              <a:tr h="82288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SelfBERT</a:t>
                      </a:r>
                      <a:endParaRPr lang="en-US" altLang="zh-CN" sz="2400" dirty="0"/>
                    </a:p>
                    <a:p>
                      <a:r>
                        <a:rPr lang="en-US" altLang="zh-CN" sz="2400" dirty="0"/>
                        <a:t>(↓)</a:t>
                      </a:r>
                      <a:endParaRPr lang="en-US" sz="24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Distinct-2</a:t>
                      </a:r>
                    </a:p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(↑)</a:t>
                      </a:r>
                      <a:endParaRPr lang="en-US" sz="24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R-L</a:t>
                      </a:r>
                    </a:p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(↑)</a:t>
                      </a:r>
                      <a:endParaRPr lang="en-US" sz="24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Truncated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61.39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34.80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17.48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Nucleus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63.43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34.17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17.68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 err="1"/>
                        <a:t>MoKGE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30.93</a:t>
                      </a:r>
                      <a:endParaRPr lang="en-US" sz="2800" b="1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48.44</a:t>
                      </a:r>
                      <a:endParaRPr lang="en-US" sz="2800" b="1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19.13</a:t>
                      </a:r>
                      <a:endParaRPr lang="en-US" sz="2800" b="1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Human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/>
                        <a:t>12.36</a:t>
                      </a:r>
                      <a:endParaRPr lang="en-US" sz="2800" b="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63.02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100.0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E9184234-8731-41E3-40A2-4DFDB4515C66}"/>
              </a:ext>
            </a:extLst>
          </p:cNvPr>
          <p:cNvGraphicFramePr>
            <a:graphicFrameLocks noGrp="1"/>
          </p:cNvGraphicFramePr>
          <p:nvPr/>
        </p:nvGraphicFramePr>
        <p:xfrm>
          <a:off x="663497" y="5871653"/>
          <a:ext cx="7255282" cy="2590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94364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2206272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2154646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</a:tblGrid>
              <a:tr h="518109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Diversity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Quality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Truncated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2.15±0.76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2.22±1.01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Nucleus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2.03±0.73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/>
                        <a:t>2.29</a:t>
                      </a:r>
                      <a:r>
                        <a:rPr lang="en-US" altLang="zh-CN" sz="2800" dirty="0"/>
                        <a:t>±1.03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 err="1"/>
                        <a:t>MoKGE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2.63</a:t>
                      </a:r>
                      <a:r>
                        <a:rPr lang="en-US" altLang="zh-CN" sz="2800" dirty="0"/>
                        <a:t>±0.51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2.10±0.99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Human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2.60±0.59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3.00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CBD4C5-321C-B59B-0A9C-E34087384A13}"/>
              </a:ext>
            </a:extLst>
          </p:cNvPr>
          <p:cNvSpPr txBox="1"/>
          <p:nvPr/>
        </p:nvSpPr>
        <p:spPr>
          <a:xfrm>
            <a:off x="663497" y="5251828"/>
            <a:ext cx="3946153" cy="584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</a:rPr>
              <a:t>Human</a:t>
            </a:r>
            <a:r>
              <a:rPr lang="zh-CN" altLang="en-US" sz="3200" dirty="0">
                <a:latin typeface="Georgia" panose="02040502050405020303" pitchFamily="18" charset="0"/>
              </a:rPr>
              <a:t> </a:t>
            </a:r>
            <a:r>
              <a:rPr lang="en-US" altLang="zh-CN" sz="3200" dirty="0">
                <a:latin typeface="Georgia" panose="02040502050405020303" pitchFamily="18" charset="0"/>
              </a:rPr>
              <a:t>evaluation: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5AB005-88CE-7532-0F31-7E5CC785A4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370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Results:</a:t>
            </a:r>
            <a:r>
              <a:rPr lang="zh-CN" altLang="en-US" sz="4800" dirty="0"/>
              <a:t> </a:t>
            </a:r>
            <a:r>
              <a:rPr lang="en-US" altLang="zh-CN" sz="4800" dirty="0"/>
              <a:t>α-NLG</a:t>
            </a:r>
            <a:r>
              <a:rPr lang="zh-CN" altLang="en-US" sz="4800" dirty="0"/>
              <a:t> </a:t>
            </a:r>
            <a:r>
              <a:rPr lang="en-US" altLang="zh-CN" sz="3600" dirty="0"/>
              <a:t>(Abductive</a:t>
            </a:r>
            <a:r>
              <a:rPr lang="zh-CN" altLang="en-US" sz="3600" dirty="0"/>
              <a:t> </a:t>
            </a:r>
            <a:r>
              <a:rPr lang="en-US" altLang="zh-CN" sz="3600" dirty="0"/>
              <a:t>Commonsense</a:t>
            </a:r>
            <a:r>
              <a:rPr lang="zh-CN" altLang="en-US" sz="3600" dirty="0"/>
              <a:t> </a:t>
            </a:r>
            <a:r>
              <a:rPr lang="en-US" altLang="zh-CN" sz="3600" dirty="0"/>
              <a:t>Reasoning)</a:t>
            </a:r>
            <a:endParaRPr lang="en-US" sz="4800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2935653-AF6A-27FC-76BE-D478E466FC0D}"/>
              </a:ext>
            </a:extLst>
          </p:cNvPr>
          <p:cNvGraphicFramePr>
            <a:graphicFrameLocks noGrp="1"/>
          </p:cNvGraphicFramePr>
          <p:nvPr/>
        </p:nvGraphicFramePr>
        <p:xfrm>
          <a:off x="663498" y="2196489"/>
          <a:ext cx="7255283" cy="2895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94982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1590106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1649735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  <a:gridCol w="1220460">
                  <a:extLst>
                    <a:ext uri="{9D8B030D-6E8A-4147-A177-3AD203B41FA5}">
                      <a16:colId xmlns:a16="http://schemas.microsoft.com/office/drawing/2014/main" val="740859914"/>
                    </a:ext>
                  </a:extLst>
                </a:gridCol>
              </a:tblGrid>
              <a:tr h="82288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SelfBERT</a:t>
                      </a:r>
                      <a:endParaRPr lang="en-US" altLang="zh-CN" sz="2400" dirty="0"/>
                    </a:p>
                    <a:p>
                      <a:r>
                        <a:rPr lang="en-US" altLang="zh-CN" sz="2400" dirty="0"/>
                        <a:t>(↓)</a:t>
                      </a:r>
                      <a:endParaRPr lang="en-US" sz="24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Distinct-2</a:t>
                      </a:r>
                    </a:p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(↑)</a:t>
                      </a:r>
                      <a:endParaRPr lang="en-US" sz="24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R-L</a:t>
                      </a:r>
                    </a:p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(↑)</a:t>
                      </a:r>
                      <a:endParaRPr lang="en-US" sz="24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Truncated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52.11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30.08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38.98</a:t>
                      </a:r>
                      <a:endParaRPr lang="en-US" sz="2800" b="1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Nucleus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56.32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29.92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13.53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 err="1"/>
                        <a:t>MoKGE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27.40</a:t>
                      </a:r>
                      <a:endParaRPr lang="en-US" sz="2800" b="1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38.15</a:t>
                      </a:r>
                      <a:endParaRPr lang="en-US" sz="2800" b="1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/>
                        <a:t>38.82</a:t>
                      </a:r>
                      <a:endParaRPr lang="en-US" sz="2800" b="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Human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0" dirty="0"/>
                        <a:t>10.36</a:t>
                      </a:r>
                      <a:endParaRPr lang="en-US" sz="2800" b="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53.57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100.0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graphicFrame>
        <p:nvGraphicFramePr>
          <p:cNvPr id="15" name="Table 10">
            <a:extLst>
              <a:ext uri="{FF2B5EF4-FFF2-40B4-BE49-F238E27FC236}">
                <a16:creationId xmlns:a16="http://schemas.microsoft.com/office/drawing/2014/main" id="{E9184234-8731-41E3-40A2-4DFDB4515C66}"/>
              </a:ext>
            </a:extLst>
          </p:cNvPr>
          <p:cNvGraphicFramePr>
            <a:graphicFrameLocks noGrp="1"/>
          </p:cNvGraphicFramePr>
          <p:nvPr/>
        </p:nvGraphicFramePr>
        <p:xfrm>
          <a:off x="663497" y="5871653"/>
          <a:ext cx="7255282" cy="2590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94364">
                  <a:extLst>
                    <a:ext uri="{9D8B030D-6E8A-4147-A177-3AD203B41FA5}">
                      <a16:colId xmlns:a16="http://schemas.microsoft.com/office/drawing/2014/main" val="2454337543"/>
                    </a:ext>
                  </a:extLst>
                </a:gridCol>
                <a:gridCol w="2206272">
                  <a:extLst>
                    <a:ext uri="{9D8B030D-6E8A-4147-A177-3AD203B41FA5}">
                      <a16:colId xmlns:a16="http://schemas.microsoft.com/office/drawing/2014/main" val="717531936"/>
                    </a:ext>
                  </a:extLst>
                </a:gridCol>
                <a:gridCol w="2154646">
                  <a:extLst>
                    <a:ext uri="{9D8B030D-6E8A-4147-A177-3AD203B41FA5}">
                      <a16:colId xmlns:a16="http://schemas.microsoft.com/office/drawing/2014/main" val="1872923320"/>
                    </a:ext>
                  </a:extLst>
                </a:gridCol>
              </a:tblGrid>
              <a:tr h="518109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Diversity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Quality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1537992459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Truncated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2.31±0.76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2.63±0.77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2865172662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/>
                        <a:t>Nucleus</a:t>
                      </a:r>
                      <a:r>
                        <a:rPr lang="zh-CN" altLang="en-US" sz="2600" dirty="0"/>
                        <a:t> </a:t>
                      </a:r>
                      <a:r>
                        <a:rPr lang="en-US" altLang="zh-CN" sz="2600" dirty="0" err="1"/>
                        <a:t>samp</a:t>
                      </a:r>
                      <a:r>
                        <a:rPr lang="en-US" altLang="zh-CN" sz="2600" dirty="0"/>
                        <a:t>.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2.39±0.73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/>
                        <a:t>2.67</a:t>
                      </a:r>
                      <a:r>
                        <a:rPr lang="en-US" altLang="zh-CN" sz="2800" dirty="0"/>
                        <a:t>±0.72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3111765878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600" dirty="0" err="1"/>
                        <a:t>MoKGE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b="1" dirty="0"/>
                        <a:t>2.66</a:t>
                      </a:r>
                      <a:r>
                        <a:rPr lang="en-US" altLang="zh-CN" sz="2800" dirty="0"/>
                        <a:t>±0.51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2.57±0.71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2464775073"/>
                  </a:ext>
                </a:extLst>
              </a:tr>
              <a:tr h="518109">
                <a:tc>
                  <a:txBody>
                    <a:bodyPr/>
                    <a:lstStyle/>
                    <a:p>
                      <a:r>
                        <a:rPr lang="en-US" altLang="zh-CN" sz="2600" dirty="0"/>
                        <a:t>Human</a:t>
                      </a:r>
                      <a:endParaRPr lang="en-US" sz="26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2.71±0.57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tc>
                  <a:txBody>
                    <a:bodyPr/>
                    <a:lstStyle/>
                    <a:p>
                      <a:pPr marL="0" marR="0" lvl="0" indent="0" algn="l" defTabSz="72567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/>
                        <a:t>3.00</a:t>
                      </a:r>
                      <a:endParaRPr lang="en-US" sz="2800" dirty="0"/>
                    </a:p>
                  </a:txBody>
                  <a:tcPr marL="91431" marR="91431" marT="45716" marB="45716"/>
                </a:tc>
                <a:extLst>
                  <a:ext uri="{0D108BD9-81ED-4DB2-BD59-A6C34878D82A}">
                    <a16:rowId xmlns:a16="http://schemas.microsoft.com/office/drawing/2014/main" val="409743657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5CBD4C5-321C-B59B-0A9C-E34087384A13}"/>
              </a:ext>
            </a:extLst>
          </p:cNvPr>
          <p:cNvSpPr txBox="1"/>
          <p:nvPr/>
        </p:nvSpPr>
        <p:spPr>
          <a:xfrm>
            <a:off x="663497" y="5251828"/>
            <a:ext cx="3946153" cy="584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latin typeface="Georgia" panose="02040502050405020303" pitchFamily="18" charset="0"/>
              </a:rPr>
              <a:t>Human</a:t>
            </a:r>
            <a:r>
              <a:rPr lang="zh-CN" altLang="en-US" sz="3200" dirty="0">
                <a:latin typeface="Georgia" panose="02040502050405020303" pitchFamily="18" charset="0"/>
              </a:rPr>
              <a:t> </a:t>
            </a:r>
            <a:r>
              <a:rPr lang="en-US" altLang="zh-CN" sz="3200" dirty="0">
                <a:latin typeface="Georgia" panose="02040502050405020303" pitchFamily="18" charset="0"/>
              </a:rPr>
              <a:t>evaluation: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7D8DCEB-9F2F-57B6-70EA-DA8E7F7815A6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3489" r="3489"/>
          <a:stretch/>
        </p:blipFill>
        <p:spPr>
          <a:xfrm>
            <a:off x="8125620" y="2195747"/>
            <a:ext cx="8149429" cy="3640799"/>
          </a:xfrm>
        </p:spPr>
      </p:pic>
      <p:pic>
        <p:nvPicPr>
          <p:cNvPr id="14" name="Picture 13" descr="A picture containing window, indoor, building, living&#10;&#10;Description automatically generated">
            <a:extLst>
              <a:ext uri="{FF2B5EF4-FFF2-40B4-BE49-F238E27FC236}">
                <a16:creationId xmlns:a16="http://schemas.microsoft.com/office/drawing/2014/main" id="{B8CB9EF3-298D-DD14-27A8-A19D87DC3BA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125619" y="447"/>
            <a:ext cx="4710710" cy="2195299"/>
          </a:xfrm>
          <a:prstGeom prst="rect">
            <a:avLst/>
          </a:prstGeom>
        </p:spPr>
      </p:pic>
      <p:pic>
        <p:nvPicPr>
          <p:cNvPr id="18" name="Picture 17" descr="A picture containing indoor, floor, furniture, cluttered&#10;&#10;Description automatically generated">
            <a:extLst>
              <a:ext uri="{FF2B5EF4-FFF2-40B4-BE49-F238E27FC236}">
                <a16:creationId xmlns:a16="http://schemas.microsoft.com/office/drawing/2014/main" id="{5C5B5C2D-1B44-1192-6070-797FD5D5A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8336" y="5871653"/>
            <a:ext cx="5816712" cy="3271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CB24A1A-A3B9-B751-77A5-49DAD276AAA8}"/>
              </a:ext>
            </a:extLst>
          </p:cNvPr>
          <p:cNvSpPr txBox="1"/>
          <p:nvPr/>
        </p:nvSpPr>
        <p:spPr>
          <a:xfrm>
            <a:off x="12871885" y="367734"/>
            <a:ext cx="3403164" cy="1246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Cleaned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house</a:t>
            </a:r>
          </a:p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Went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to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work</a:t>
            </a:r>
          </a:p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Leaved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windows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open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Georgia" panose="02040502050405020303" pitchFamily="18" charset="0"/>
              <a:cs typeface="Helvetica Neue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C59F23-6218-7A70-8B46-F9C5D93989C4}"/>
              </a:ext>
            </a:extLst>
          </p:cNvPr>
          <p:cNvSpPr txBox="1"/>
          <p:nvPr/>
        </p:nvSpPr>
        <p:spPr>
          <a:xfrm>
            <a:off x="8229588" y="7076758"/>
            <a:ext cx="2136915" cy="8616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Back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home</a:t>
            </a:r>
          </a:p>
          <a:p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Found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a</a:t>
            </a:r>
            <a:r>
              <a:rPr lang="zh-CN" altLang="en-US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 </a:t>
            </a:r>
            <a:r>
              <a:rPr lang="en-US" altLang="zh-CN" sz="2500" dirty="0">
                <a:solidFill>
                  <a:schemeClr val="tx1">
                    <a:lumMod val="50000"/>
                  </a:schemeClr>
                </a:solidFill>
                <a:latin typeface="Georgia" panose="02040502050405020303" pitchFamily="18" charset="0"/>
                <a:cs typeface="Helvetica Neue"/>
              </a:rPr>
              <a:t>mess</a:t>
            </a:r>
            <a:endParaRPr lang="en-US" sz="2500" dirty="0">
              <a:solidFill>
                <a:schemeClr val="tx1">
                  <a:lumMod val="50000"/>
                </a:schemeClr>
              </a:solidFill>
              <a:latin typeface="Georgia" panose="02040502050405020303" pitchFamily="18" charset="0"/>
              <a:cs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A8D7D1-ED73-5503-58A1-7AB0E844B96A}"/>
              </a:ext>
            </a:extLst>
          </p:cNvPr>
          <p:cNvSpPr txBox="1"/>
          <p:nvPr/>
        </p:nvSpPr>
        <p:spPr>
          <a:xfrm>
            <a:off x="15186142" y="3354490"/>
            <a:ext cx="812722" cy="1323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999" dirty="0">
                <a:solidFill>
                  <a:schemeClr val="bg1"/>
                </a:solidFill>
                <a:latin typeface="Georgia" panose="02040502050405020303" pitchFamily="18" charset="0"/>
                <a:cs typeface="Helvetica Neue"/>
              </a:rPr>
              <a:t>?</a:t>
            </a:r>
            <a:endParaRPr lang="en-US" sz="7999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95268-7222-3C1E-D4C6-AF45A5E939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72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C9FC-1766-620F-D196-0EF254C4D2D9}"/>
              </a:ext>
            </a:extLst>
          </p:cNvPr>
          <p:cNvSpPr/>
          <p:nvPr/>
        </p:nvSpPr>
        <p:spPr>
          <a:xfrm>
            <a:off x="6671732" y="4189354"/>
            <a:ext cx="9042401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3187" y="2320114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Reasoning: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paths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graphs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generation.</a:t>
            </a:r>
          </a:p>
          <a:p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Knowledge-intensive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NLP: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contexts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answering.</a:t>
            </a:r>
          </a:p>
          <a:p>
            <a:endParaRPr lang="en-US" sz="320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Information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Retrieval: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expanded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queries,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covering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user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intents,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document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retrieval.</a:t>
            </a:r>
            <a:endParaRPr lang="en-US" sz="320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F528C7CE-CD4E-1C2B-489F-819BF033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1" y="2320114"/>
            <a:ext cx="5509200" cy="55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5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04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Open-Book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Framework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397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/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4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482345"/>
              </p:ext>
            </p:extLst>
          </p:nvPr>
        </p:nvGraphicFramePr>
        <p:xfrm>
          <a:off x="5701558" y="2262777"/>
          <a:ext cx="6078070" cy="6385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/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/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371161"/>
              </p:ext>
            </p:extLst>
          </p:nvPr>
        </p:nvGraphicFramePr>
        <p:xfrm>
          <a:off x="1255061" y="7626446"/>
          <a:ext cx="4307073" cy="1036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7073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(closed-book)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/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Open-book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Closed-book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blipFill>
                <a:blip r:embed="rId2"/>
                <a:stretch>
                  <a:fillRect l="-2395" r="-119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19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/>
        </p:nvGraphicFramePr>
        <p:xfrm>
          <a:off x="8342362" y="1831290"/>
          <a:ext cx="7623342" cy="6460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models: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492066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shown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corpora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Complex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2857" r="-1077" b="-194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888524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1888524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413866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5682719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418190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566722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674287" y="4066949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667972" y="556207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857342" y="6923040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9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5820A9-BE38-D912-7D29-107AFD873249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Clustering,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Prompting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Different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Clusters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46B59-D45E-A88D-59AA-B3FBACEB8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Step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1: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Get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one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passage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for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each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question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via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generation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(or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retrieval).</a:t>
                </a:r>
              </a:p>
              <a:p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Step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2: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Get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passage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embeddings; use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K-Means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clustering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find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passage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groups.</a:t>
                </a:r>
              </a:p>
              <a:p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Step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3: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Given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question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for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training</a:t>
                </a:r>
                <a:r>
                  <a:rPr lang="zh-CN" altLang="en-US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2">
                        <a:lumMod val="10000"/>
                      </a:schemeClr>
                    </a:solidFill>
                  </a:rPr>
                  <a:t>or inference, for each cluster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∈{1…</m:t>
                    </m:r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:</a:t>
                </a:r>
              </a:p>
              <a:p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	sample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=1…</m:t>
                    </m:r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;</a:t>
                </a:r>
              </a:p>
              <a:p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	create prompt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=“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;…;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;</a:t>
                </a:r>
              </a:p>
              <a:p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	generate document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using a large language model.</a:t>
                </a:r>
              </a:p>
              <a:p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Find answer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using a reader with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 and the diverse passages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E46B59-D45E-A88D-59AA-B3FBACEB8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F756159A-B426-C629-6E09-CEA3559B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Diversifying</a:t>
            </a:r>
            <a:r>
              <a:rPr lang="zh-CN" altLang="en-US" dirty="0"/>
              <a:t> </a:t>
            </a:r>
            <a:r>
              <a:rPr lang="en-US" altLang="zh-CN" dirty="0"/>
              <a:t>Generated</a:t>
            </a:r>
            <a:r>
              <a:rPr lang="zh-CN" altLang="en-US" dirty="0"/>
              <a:t> </a:t>
            </a:r>
            <a:r>
              <a:rPr lang="en-US" altLang="zh-CN" dirty="0"/>
              <a:t>Passages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63F21-46FB-F386-4A57-D0712A0BA4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81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56159A-B426-C629-6E09-CEA3559B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Impact of</a:t>
            </a:r>
            <a:r>
              <a:rPr lang="zh-CN" altLang="en-US" dirty="0"/>
              <a:t> </a:t>
            </a:r>
            <a:r>
              <a:rPr lang="en-US" altLang="zh-CN" dirty="0"/>
              <a:t>Diverse Passages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63F21-46FB-F386-4A57-D0712A0BA4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graphicFrame>
        <p:nvGraphicFramePr>
          <p:cNvPr id="7" name="Table 33">
            <a:extLst>
              <a:ext uri="{FF2B5EF4-FFF2-40B4-BE49-F238E27FC236}">
                <a16:creationId xmlns:a16="http://schemas.microsoft.com/office/drawing/2014/main" id="{16082E37-C273-B710-8EAB-36BC06AC8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538719"/>
              </p:ext>
            </p:extLst>
          </p:nvPr>
        </p:nvGraphicFramePr>
        <p:xfrm>
          <a:off x="2862745" y="1981200"/>
          <a:ext cx="12252960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30680">
                  <a:extLst>
                    <a:ext uri="{9D8B030D-6E8A-4147-A177-3AD203B41FA5}">
                      <a16:colId xmlns:a16="http://schemas.microsoft.com/office/drawing/2014/main" val="3685178348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1694141983"/>
                    </a:ext>
                  </a:extLst>
                </a:gridCol>
                <a:gridCol w="2270760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40280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301240">
                  <a:extLst>
                    <a:ext uri="{9D8B030D-6E8A-4147-A177-3AD203B41FA5}">
                      <a16:colId xmlns:a16="http://schemas.microsoft.com/office/drawing/2014/main" val="353421243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12628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Avg.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1299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8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-l</a:t>
                      </a:r>
                    </a:p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(770M)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sampling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51.5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40.3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67.8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53.2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237704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clustering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53.3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43.5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70.2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55.6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129994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8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-xl</a:t>
                      </a:r>
                    </a:p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(3B)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sampling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42.6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69.6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54.9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237704">
                <a:tc vMerge="1"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clustering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54.4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57.1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D1BC8704-C95D-FC7C-6899-057E229E6E7D}"/>
              </a:ext>
            </a:extLst>
          </p:cNvPr>
          <p:cNvSpPr txBox="1"/>
          <p:nvPr/>
        </p:nvSpPr>
        <p:spPr>
          <a:xfrm>
            <a:off x="515396" y="1984310"/>
            <a:ext cx="23473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accuracy: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15197-6962-1EC8-76F0-EE606678E70C}"/>
              </a:ext>
            </a:extLst>
          </p:cNvPr>
          <p:cNvSpPr txBox="1"/>
          <p:nvPr/>
        </p:nvSpPr>
        <p:spPr>
          <a:xfrm>
            <a:off x="527258" y="4916403"/>
            <a:ext cx="23473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Passage’s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coverage: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2" name="Picture 11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A1638D85-8EEA-0E30-5FF0-C2A38058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745" y="4809835"/>
            <a:ext cx="12252960" cy="38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76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3187" y="2320114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Commonsense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Reasoning: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paths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commonsense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graphs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explanation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generation.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Knowledge-intensive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NLP: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contexts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open-domain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question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answering.</a:t>
            </a: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Information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Retrieval: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expanded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queries</a:t>
            </a:r>
            <a:r>
              <a:rPr lang="en-US" altLang="zh-CN" sz="3200" dirty="0">
                <a:latin typeface="Helvetica Neue"/>
                <a:cs typeface="Helvetica Neue"/>
              </a:rPr>
              <a:t>,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covering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intents,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document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retrieval.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8C7CE-CD4E-1C2B-489F-819BF033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24533" y="2320114"/>
            <a:ext cx="5496535" cy="55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56159A-B426-C629-6E09-CEA3559B3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63F21-46FB-F386-4A57-D0712A0BA4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BC8704-C95D-FC7C-6899-057E229E6E7D}"/>
              </a:ext>
            </a:extLst>
          </p:cNvPr>
          <p:cNvSpPr txBox="1"/>
          <p:nvPr/>
        </p:nvSpPr>
        <p:spPr>
          <a:xfrm>
            <a:off x="515396" y="1984310"/>
            <a:ext cx="29182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checking: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15197-6962-1EC8-76F0-EE606678E70C}"/>
              </a:ext>
            </a:extLst>
          </p:cNvPr>
          <p:cNvSpPr txBox="1"/>
          <p:nvPr/>
        </p:nvSpPr>
        <p:spPr>
          <a:xfrm>
            <a:off x="515395" y="5164661"/>
            <a:ext cx="29182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Open-domain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dialogue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system:</a:t>
            </a:r>
            <a:endParaRPr lang="en-US" sz="28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aphicFrame>
        <p:nvGraphicFramePr>
          <p:cNvPr id="2" name="Table 33">
            <a:extLst>
              <a:ext uri="{FF2B5EF4-FFF2-40B4-BE49-F238E27FC236}">
                <a16:creationId xmlns:a16="http://schemas.microsoft.com/office/drawing/2014/main" id="{1B806808-78FE-A701-E6CC-E618B43C1C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010820"/>
              </p:ext>
            </p:extLst>
          </p:nvPr>
        </p:nvGraphicFramePr>
        <p:xfrm>
          <a:off x="4012163" y="1981200"/>
          <a:ext cx="10524931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12164">
                  <a:extLst>
                    <a:ext uri="{9D8B030D-6E8A-4147-A177-3AD203B41FA5}">
                      <a16:colId xmlns:a16="http://schemas.microsoft.com/office/drawing/2014/main" val="1694141983"/>
                    </a:ext>
                  </a:extLst>
                </a:gridCol>
                <a:gridCol w="305154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3461218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</a:tblGrid>
              <a:tr h="126280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12999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RAG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86.3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71.1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12999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(sampling)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89.0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76.3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2377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(clustering)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89.6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77.8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2377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 err="1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0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(merged)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91.8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78.9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33821"/>
                  </a:ext>
                </a:extLst>
              </a:tr>
            </a:tbl>
          </a:graphicData>
        </a:graphic>
      </p:graphicFrame>
      <p:graphicFrame>
        <p:nvGraphicFramePr>
          <p:cNvPr id="3" name="Table 33">
            <a:extLst>
              <a:ext uri="{FF2B5EF4-FFF2-40B4-BE49-F238E27FC236}">
                <a16:creationId xmlns:a16="http://schemas.microsoft.com/office/drawing/2014/main" id="{E76D234B-CE20-B952-CCD8-9BBB525C0A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312788"/>
              </p:ext>
            </p:extLst>
          </p:nvPr>
        </p:nvGraphicFramePr>
        <p:xfrm>
          <a:off x="4012162" y="5164661"/>
          <a:ext cx="10524931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12164">
                  <a:extLst>
                    <a:ext uri="{9D8B030D-6E8A-4147-A177-3AD203B41FA5}">
                      <a16:colId xmlns:a16="http://schemas.microsoft.com/office/drawing/2014/main" val="1694141983"/>
                    </a:ext>
                  </a:extLst>
                </a:gridCol>
                <a:gridCol w="305154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3461218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</a:tblGrid>
              <a:tr h="12628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On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WoW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</a:rPr>
                        <a:t>(F1)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</a:rPr>
                        <a:t>(ROUGE-L)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12999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RAG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13.1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11.6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12999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(sampling)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18.9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16.7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2377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(clustering)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19.1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16.8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23770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0" b="0" dirty="0" err="1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0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(merged)</a:t>
                      </a:r>
                      <a:endParaRPr lang="en-US" sz="2800" b="0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20.1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17.9</a:t>
                      </a:r>
                      <a:endParaRPr lang="en-US" sz="2800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3338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0157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Built-in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2023)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/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75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C9FC-1766-620F-D196-0EF254C4D2D9}"/>
              </a:ext>
            </a:extLst>
          </p:cNvPr>
          <p:cNvSpPr/>
          <p:nvPr/>
        </p:nvSpPr>
        <p:spPr>
          <a:xfrm>
            <a:off x="6671732" y="6187491"/>
            <a:ext cx="9042401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3187" y="2320114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Reasoning: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paths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graphs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generation.</a:t>
            </a:r>
          </a:p>
          <a:p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Knowledge-intensive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NLP: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contexts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answering.</a:t>
            </a:r>
          </a:p>
          <a:p>
            <a:endParaRPr lang="en-US" sz="320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Information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Retrieval: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expanded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queries,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covering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intents,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document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26" name="Picture 2" descr="Generated by DALL·E">
            <a:extLst>
              <a:ext uri="{FF2B5EF4-FFF2-40B4-BE49-F238E27FC236}">
                <a16:creationId xmlns:a16="http://schemas.microsoft.com/office/drawing/2014/main" id="{F528C7CE-CD4E-1C2B-489F-819BF033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1" y="2320114"/>
            <a:ext cx="5509200" cy="55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1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/>
              <a:t>Improving Diversity of Query Expansions</a:t>
            </a:r>
            <a:br>
              <a:rPr lang="en-US" altLang="zh-CN" sz="4400" dirty="0"/>
            </a:br>
            <a:r>
              <a:rPr lang="en-US" altLang="zh-CN" sz="4400" dirty="0"/>
              <a:t>in Document Retrieval</a:t>
            </a:r>
            <a:endParaRPr lang="en-US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altLang="zh-CN" sz="3200" dirty="0"/>
              <a:t>Under</a:t>
            </a:r>
            <a:r>
              <a:rPr lang="zh-CN" altLang="en-US" sz="3200" dirty="0"/>
              <a:t> </a:t>
            </a:r>
            <a:r>
              <a:rPr lang="en-US" altLang="zh-CN" sz="3200" dirty="0"/>
              <a:t>Review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Hy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Dang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 err="1">
                <a:solidFill>
                  <a:schemeClr val="tx1"/>
                </a:solidFill>
              </a:rPr>
              <a:t>Mengxia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Yu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5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B5ED0E-C3E3-082C-FB99-C12ACACC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</a:t>
            </a:r>
            <a:r>
              <a:rPr lang="zh-CN" altLang="en-US" dirty="0"/>
              <a:t> </a:t>
            </a:r>
            <a:r>
              <a:rPr lang="en-US" altLang="zh-CN" dirty="0"/>
              <a:t>Diverse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2FF9A-F045-CF2B-37FE-C26AF0CB1C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07C3707-32C3-11A7-F56C-FC4D2C5A55A1}"/>
              </a:ext>
            </a:extLst>
          </p:cNvPr>
          <p:cNvGrpSpPr>
            <a:grpSpLocks noChangeAspect="1"/>
          </p:cNvGrpSpPr>
          <p:nvPr/>
        </p:nvGrpSpPr>
        <p:grpSpPr>
          <a:xfrm>
            <a:off x="502317" y="2267117"/>
            <a:ext cx="9144000" cy="5907696"/>
            <a:chOff x="36550" y="35562"/>
            <a:chExt cx="4412100" cy="2850541"/>
          </a:xfrm>
        </p:grpSpPr>
        <p:sp>
          <p:nvSpPr>
            <p:cNvPr id="16" name="Google Shape;55;p13">
              <a:extLst>
                <a:ext uri="{FF2B5EF4-FFF2-40B4-BE49-F238E27FC236}">
                  <a16:creationId xmlns:a16="http://schemas.microsoft.com/office/drawing/2014/main" id="{22303EAB-B181-883C-3992-6067FBEA3E3B}"/>
                </a:ext>
              </a:extLst>
            </p:cNvPr>
            <p:cNvSpPr/>
            <p:nvPr/>
          </p:nvSpPr>
          <p:spPr>
            <a:xfrm>
              <a:off x="36550" y="543758"/>
              <a:ext cx="4412100" cy="2342345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/>
            </a:p>
          </p:txBody>
        </p:sp>
        <p:sp>
          <p:nvSpPr>
            <p:cNvPr id="17" name="Google Shape;56;p13">
              <a:extLst>
                <a:ext uri="{FF2B5EF4-FFF2-40B4-BE49-F238E27FC236}">
                  <a16:creationId xmlns:a16="http://schemas.microsoft.com/office/drawing/2014/main" id="{60F2B7AE-0F89-0081-2357-7CD534A2D692}"/>
                </a:ext>
              </a:extLst>
            </p:cNvPr>
            <p:cNvSpPr/>
            <p:nvPr/>
          </p:nvSpPr>
          <p:spPr>
            <a:xfrm>
              <a:off x="691692" y="35562"/>
              <a:ext cx="3756900" cy="2943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Dioxins Stored in Our Own Fat May Increase Diabetes Risk</a:t>
              </a:r>
              <a:endParaRPr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" name="Google Shape;57;p13">
              <a:extLst>
                <a:ext uri="{FF2B5EF4-FFF2-40B4-BE49-F238E27FC236}">
                  <a16:creationId xmlns:a16="http://schemas.microsoft.com/office/drawing/2014/main" id="{73597956-2D42-C545-F04C-0851D58F0DF5}"/>
                </a:ext>
              </a:extLst>
            </p:cNvPr>
            <p:cNvSpPr/>
            <p:nvPr/>
          </p:nvSpPr>
          <p:spPr>
            <a:xfrm>
              <a:off x="151303" y="597906"/>
              <a:ext cx="4189800" cy="6378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 </a:t>
              </a:r>
              <a:r>
                <a:rPr lang="en" sz="1800" b="1" dirty="0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dioxin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-induced diabetes to be the ratio of </a:t>
              </a:r>
              <a:r>
                <a:rPr lang="en" sz="1800" b="1" dirty="0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mRNA</a:t>
              </a:r>
              <a:r>
                <a:rPr lang="en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800" b="1" dirty="0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of</a:t>
              </a:r>
              <a:r>
                <a:rPr lang="en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800" b="1" dirty="0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glucose transporter 4 (GLUT4)</a:t>
              </a:r>
              <a:r>
                <a:rPr lang="en" sz="1800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</a:t>
              </a:r>
              <a:r>
                <a:rPr lang="en" sz="1800" b="1" dirty="0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nuclear transcription factor</a:t>
              </a:r>
              <a:r>
                <a:rPr lang="en" sz="18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800" b="1" dirty="0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kappa B (</a:t>
              </a:r>
              <a:r>
                <a:rPr lang="en" sz="1800" b="1" dirty="0" err="1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NFκB</a:t>
              </a:r>
              <a:r>
                <a:rPr lang="en" sz="1800" b="1" dirty="0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lang="en" sz="1800" dirty="0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lang="en" sz="1800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 This ratio showed significant correlations </a:t>
              </a:r>
              <a:r>
                <a:rPr lang="en" sz="1800" b="1" dirty="0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serum dioxin</a:t>
              </a:r>
              <a:r>
                <a:rPr lang="en" sz="18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" name="Google Shape;58;p13">
              <a:extLst>
                <a:ext uri="{FF2B5EF4-FFF2-40B4-BE49-F238E27FC236}">
                  <a16:creationId xmlns:a16="http://schemas.microsoft.com/office/drawing/2014/main" id="{10B3E8AF-72D7-E343-C877-AB29789C40E2}"/>
                </a:ext>
              </a:extLst>
            </p:cNvPr>
            <p:cNvSpPr/>
            <p:nvPr/>
          </p:nvSpPr>
          <p:spPr>
            <a:xfrm>
              <a:off x="151328" y="1358051"/>
              <a:ext cx="4189800" cy="716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 Increased Rate of Hospitalization for Diabetes and Residential Proximity of </a:t>
              </a:r>
              <a:r>
                <a:rPr lang="en" sz="1800" b="1" dirty="0">
                  <a:solidFill>
                    <a:srgbClr val="BF9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Hazardous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there may be an association between environmental exposure to </a:t>
              </a:r>
              <a:r>
                <a:rPr lang="en" sz="1800" b="1" dirty="0">
                  <a:solidFill>
                    <a:srgbClr val="BF9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persistent organic pollutants (POPs) 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 diabetes …</a:t>
              </a:r>
              <a:endParaRPr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" name="Google Shape;60;p13">
              <a:extLst>
                <a:ext uri="{FF2B5EF4-FFF2-40B4-BE49-F238E27FC236}">
                  <a16:creationId xmlns:a16="http://schemas.microsoft.com/office/drawing/2014/main" id="{27D65D71-7209-EF02-0155-C14B82CC53E7}"/>
                </a:ext>
              </a:extLst>
            </p:cNvPr>
            <p:cNvSpPr/>
            <p:nvPr/>
          </p:nvSpPr>
          <p:spPr>
            <a:xfrm>
              <a:off x="151205" y="2178418"/>
              <a:ext cx="4189800" cy="4425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 </a:t>
              </a:r>
              <a:r>
                <a:rPr lang="en" sz="18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Insulin</a:t>
              </a:r>
              <a:r>
                <a:rPr lang="en" sz="18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8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resistance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the defective function of </a:t>
              </a:r>
              <a:r>
                <a:rPr lang="en" sz="18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pancreatic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8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β-cells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can occur several years before the development of type 2 </a:t>
              </a:r>
              <a:r>
                <a:rPr lang="en" sz="18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diabetes</a:t>
              </a:r>
              <a:r>
                <a:rPr lang="en" sz="18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" name="Google Shape;62;p13">
              <a:extLst>
                <a:ext uri="{FF2B5EF4-FFF2-40B4-BE49-F238E27FC236}">
                  <a16:creationId xmlns:a16="http://schemas.microsoft.com/office/drawing/2014/main" id="{9A1B0C6B-826F-C59B-3716-08EBA4516B59}"/>
                </a:ext>
              </a:extLst>
            </p:cNvPr>
            <p:cNvSpPr txBox="1"/>
            <p:nvPr/>
          </p:nvSpPr>
          <p:spPr>
            <a:xfrm>
              <a:off x="36884" y="50683"/>
              <a:ext cx="720000" cy="26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bg2">
                      <a:lumMod val="10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Query</a:t>
              </a:r>
              <a:endParaRPr sz="2400" b="1" dirty="0">
                <a:solidFill>
                  <a:schemeClr val="bg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" name="Google Shape;65;p13">
              <a:extLst>
                <a:ext uri="{FF2B5EF4-FFF2-40B4-BE49-F238E27FC236}">
                  <a16:creationId xmlns:a16="http://schemas.microsoft.com/office/drawing/2014/main" id="{654CF3A9-E54F-8067-C090-8BB96C187C9E}"/>
                </a:ext>
              </a:extLst>
            </p:cNvPr>
            <p:cNvSpPr txBox="1"/>
            <p:nvPr/>
          </p:nvSpPr>
          <p:spPr>
            <a:xfrm>
              <a:off x="2441568" y="967816"/>
              <a:ext cx="1811979" cy="40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chemeClr val="bg1"/>
                  </a:solidFill>
                  <a:highlight>
                    <a:srgbClr val="93C47D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GLUT4:NFκB Ratio</a:t>
              </a:r>
              <a:endParaRPr sz="2800" i="1" dirty="0">
                <a:solidFill>
                  <a:schemeClr val="bg1"/>
                </a:solidFill>
                <a:highlight>
                  <a:srgbClr val="93C47D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" name="Google Shape;66;p13">
              <a:extLst>
                <a:ext uri="{FF2B5EF4-FFF2-40B4-BE49-F238E27FC236}">
                  <a16:creationId xmlns:a16="http://schemas.microsoft.com/office/drawing/2014/main" id="{52B0796D-ACD5-EF2F-4EE4-D8B2189A1228}"/>
                </a:ext>
              </a:extLst>
            </p:cNvPr>
            <p:cNvSpPr txBox="1"/>
            <p:nvPr/>
          </p:nvSpPr>
          <p:spPr>
            <a:xfrm>
              <a:off x="2360758" y="1782109"/>
              <a:ext cx="1980247" cy="40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chemeClr val="bg1"/>
                  </a:solidFill>
                  <a:highlight>
                    <a:srgbClr val="F1C232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POPs and Diabetes</a:t>
              </a:r>
              <a:endParaRPr sz="2800" i="1" dirty="0">
                <a:solidFill>
                  <a:schemeClr val="bg1"/>
                </a:solidFill>
                <a:highlight>
                  <a:srgbClr val="F1C232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" name="Google Shape;67;p13">
              <a:extLst>
                <a:ext uri="{FF2B5EF4-FFF2-40B4-BE49-F238E27FC236}">
                  <a16:creationId xmlns:a16="http://schemas.microsoft.com/office/drawing/2014/main" id="{CD3BACA8-767D-6245-FE91-3A4B9BD43F0A}"/>
                </a:ext>
              </a:extLst>
            </p:cNvPr>
            <p:cNvSpPr txBox="1"/>
            <p:nvPr/>
          </p:nvSpPr>
          <p:spPr>
            <a:xfrm>
              <a:off x="1799440" y="2460637"/>
              <a:ext cx="2381909" cy="40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i="1" dirty="0">
                  <a:solidFill>
                    <a:schemeClr val="bg1"/>
                  </a:solidFill>
                  <a:highlight>
                    <a:srgbClr val="FF0000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Insulin Resistance and Diabetes</a:t>
              </a:r>
              <a:endParaRPr sz="2800" i="1" dirty="0">
                <a:solidFill>
                  <a:schemeClr val="bg1"/>
                </a:solidFill>
                <a:highlight>
                  <a:srgbClr val="FF0000"/>
                </a:highlight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5" name="Google Shape;68;p13">
              <a:extLst>
                <a:ext uri="{FF2B5EF4-FFF2-40B4-BE49-F238E27FC236}">
                  <a16:creationId xmlns:a16="http://schemas.microsoft.com/office/drawing/2014/main" id="{FEA9524B-EA71-6759-FE2F-CE1F74E8BB17}"/>
                </a:ext>
              </a:extLst>
            </p:cNvPr>
            <p:cNvSpPr txBox="1"/>
            <p:nvPr/>
          </p:nvSpPr>
          <p:spPr>
            <a:xfrm>
              <a:off x="36893" y="316063"/>
              <a:ext cx="1935900" cy="26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dirty="0">
                  <a:solidFill>
                    <a:schemeClr val="bg2">
                      <a:lumMod val="10000"/>
                    </a:schemeClr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Ground-truth Documents</a:t>
              </a:r>
              <a:endParaRPr sz="2400" b="1" dirty="0">
                <a:solidFill>
                  <a:schemeClr val="bg2">
                    <a:lumMod val="10000"/>
                  </a:schemeClr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81DC3EC-4D49-62AC-753C-8373E606E69D}"/>
              </a:ext>
            </a:extLst>
          </p:cNvPr>
          <p:cNvGrpSpPr/>
          <p:nvPr/>
        </p:nvGrpSpPr>
        <p:grpSpPr>
          <a:xfrm>
            <a:off x="9884141" y="2267116"/>
            <a:ext cx="5835981" cy="5857819"/>
            <a:chOff x="10534338" y="2383496"/>
            <a:chExt cx="4412100" cy="2286112"/>
          </a:xfrm>
        </p:grpSpPr>
        <p:sp>
          <p:nvSpPr>
            <p:cNvPr id="27" name="Google Shape;54;p13">
              <a:extLst>
                <a:ext uri="{FF2B5EF4-FFF2-40B4-BE49-F238E27FC236}">
                  <a16:creationId xmlns:a16="http://schemas.microsoft.com/office/drawing/2014/main" id="{11F4BBC0-BDC7-B042-B954-CC80271F67AE}"/>
                </a:ext>
              </a:extLst>
            </p:cNvPr>
            <p:cNvSpPr/>
            <p:nvPr/>
          </p:nvSpPr>
          <p:spPr>
            <a:xfrm>
              <a:off x="10534338" y="3612108"/>
              <a:ext cx="4412100" cy="1057500"/>
            </a:xfrm>
            <a:prstGeom prst="rect">
              <a:avLst/>
            </a:prstGeom>
            <a:solidFill>
              <a:srgbClr val="D9EAD3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28" name="Google Shape;59;p13">
              <a:extLst>
                <a:ext uri="{FF2B5EF4-FFF2-40B4-BE49-F238E27FC236}">
                  <a16:creationId xmlns:a16="http://schemas.microsoft.com/office/drawing/2014/main" id="{C4B955D8-5332-ED28-3373-46DDB58C9DD0}"/>
                </a:ext>
              </a:extLst>
            </p:cNvPr>
            <p:cNvSpPr/>
            <p:nvPr/>
          </p:nvSpPr>
          <p:spPr>
            <a:xfrm>
              <a:off x="10571781" y="3841687"/>
              <a:ext cx="2143200" cy="7719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 study that found a correlation between the ratio of </a:t>
              </a:r>
              <a:r>
                <a:rPr lang="en" sz="1400" b="1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mRNA of glucose transporter 4 (GLUT4) and nuclear transcription factor kappa B (NFκB)</a:t>
              </a:r>
              <a:r>
                <a:rPr lang="en" sz="1400" b="1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and</a:t>
              </a:r>
              <a:r>
                <a:rPr lang="en" sz="14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400" b="1">
                  <a:solidFill>
                    <a:srgbClr val="38761D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serum dioxin</a:t>
              </a:r>
              <a:r>
                <a:rPr lang="en" sz="140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residues … 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9" name="Google Shape;61;p13">
              <a:extLst>
                <a:ext uri="{FF2B5EF4-FFF2-40B4-BE49-F238E27FC236}">
                  <a16:creationId xmlns:a16="http://schemas.microsoft.com/office/drawing/2014/main" id="{E40C3999-8591-CEED-6E52-1E2D0715F4B7}"/>
                </a:ext>
              </a:extLst>
            </p:cNvPr>
            <p:cNvSpPr txBox="1"/>
            <p:nvPr/>
          </p:nvSpPr>
          <p:spPr>
            <a:xfrm>
              <a:off x="10649113" y="3577696"/>
              <a:ext cx="1246500" cy="26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Expected:</a:t>
              </a:r>
              <a:endParaRPr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" name="Google Shape;63;p13">
              <a:extLst>
                <a:ext uri="{FF2B5EF4-FFF2-40B4-BE49-F238E27FC236}">
                  <a16:creationId xmlns:a16="http://schemas.microsoft.com/office/drawing/2014/main" id="{69C74A85-FF92-7B9C-A3FA-013E4B2DCDCD}"/>
                </a:ext>
              </a:extLst>
            </p:cNvPr>
            <p:cNvSpPr/>
            <p:nvPr/>
          </p:nvSpPr>
          <p:spPr>
            <a:xfrm>
              <a:off x="12761788" y="3754999"/>
              <a:ext cx="2143200" cy="377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... dioxins, a group of </a:t>
              </a:r>
              <a:r>
                <a:rPr lang="en" sz="1400" b="1" dirty="0">
                  <a:solidFill>
                    <a:srgbClr val="BF9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persistent organic pollutants (POPs)</a:t>
              </a:r>
              <a:r>
                <a:rPr lang="en" sz="14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are</a:t>
              </a:r>
              <a:r>
                <a:rPr lang="en" sz="14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400" b="1" dirty="0">
                  <a:solidFill>
                    <a:srgbClr val="BF9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hazardous</a:t>
              </a:r>
              <a:r>
                <a:rPr lang="en" sz="1400" dirty="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 </a:t>
              </a:r>
              <a:endParaRPr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" name="Google Shape;64;p13">
              <a:extLst>
                <a:ext uri="{FF2B5EF4-FFF2-40B4-BE49-F238E27FC236}">
                  <a16:creationId xmlns:a16="http://schemas.microsoft.com/office/drawing/2014/main" id="{7AC323E5-CDA6-4A22-32D4-010ABB673546}"/>
                </a:ext>
              </a:extLst>
            </p:cNvPr>
            <p:cNvSpPr/>
            <p:nvPr/>
          </p:nvSpPr>
          <p:spPr>
            <a:xfrm>
              <a:off x="12761792" y="4193711"/>
              <a:ext cx="2143200" cy="4014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 Studies have shown that </a:t>
              </a:r>
              <a:r>
                <a:rPr lang="en" sz="14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exposure</a:t>
              </a: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to dioxins can lead to </a:t>
              </a:r>
              <a:r>
                <a:rPr lang="en" sz="14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insulin</a:t>
              </a:r>
              <a:r>
                <a:rPr lang="en" sz="1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400" b="1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resistance</a:t>
              </a:r>
              <a:r>
                <a:rPr lang="en" sz="1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 </a:t>
              </a:r>
              <a:endParaRPr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2" name="Google Shape;69;p13">
              <a:extLst>
                <a:ext uri="{FF2B5EF4-FFF2-40B4-BE49-F238E27FC236}">
                  <a16:creationId xmlns:a16="http://schemas.microsoft.com/office/drawing/2014/main" id="{0F2F75EA-328D-EEB3-3BBC-1816F668A66E}"/>
                </a:ext>
              </a:extLst>
            </p:cNvPr>
            <p:cNvSpPr/>
            <p:nvPr/>
          </p:nvSpPr>
          <p:spPr>
            <a:xfrm>
              <a:off x="10534338" y="2383496"/>
              <a:ext cx="4412100" cy="1170600"/>
            </a:xfrm>
            <a:prstGeom prst="rect">
              <a:avLst/>
            </a:prstGeom>
            <a:solidFill>
              <a:srgbClr val="FFF2CC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800"/>
            </a:p>
          </p:txBody>
        </p:sp>
        <p:sp>
          <p:nvSpPr>
            <p:cNvPr id="33" name="Google Shape;70;p13">
              <a:extLst>
                <a:ext uri="{FF2B5EF4-FFF2-40B4-BE49-F238E27FC236}">
                  <a16:creationId xmlns:a16="http://schemas.microsoft.com/office/drawing/2014/main" id="{76AA42C6-CFC7-8918-7CC1-4CDBE3ACC59C}"/>
                </a:ext>
              </a:extLst>
            </p:cNvPr>
            <p:cNvSpPr/>
            <p:nvPr/>
          </p:nvSpPr>
          <p:spPr>
            <a:xfrm>
              <a:off x="10584349" y="2760374"/>
              <a:ext cx="2143200" cy="730576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… </a:t>
              </a:r>
              <a:r>
                <a:rPr lang="en" sz="1400" dirty="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Dioxins are a group of toxic chemicals that are persistent in the environment and can accumulate in the fatty</a:t>
              </a: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400" dirty="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tissues … </a:t>
              </a:r>
              <a:endParaRPr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4" name="Google Shape;71;p13">
              <a:extLst>
                <a:ext uri="{FF2B5EF4-FFF2-40B4-BE49-F238E27FC236}">
                  <a16:creationId xmlns:a16="http://schemas.microsoft.com/office/drawing/2014/main" id="{D9348086-04A2-6AC0-631A-6D4709BF4B88}"/>
                </a:ext>
              </a:extLst>
            </p:cNvPr>
            <p:cNvSpPr txBox="1"/>
            <p:nvPr/>
          </p:nvSpPr>
          <p:spPr>
            <a:xfrm>
              <a:off x="10623265" y="2414162"/>
              <a:ext cx="1752216" cy="26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Existing</a:t>
              </a:r>
              <a:r>
                <a:rPr lang="zh-CN" alt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altLang="zh-CN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work</a:t>
              </a:r>
              <a:r>
                <a:rPr lang="zh-CN" altLang="en-US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Wingdings" pitchFamily="2" charset="2"/>
                </a:rPr>
                <a:t> </a:t>
              </a:r>
              <a:r>
                <a:rPr lang="en-US" altLang="zh-CN" sz="2400" b="1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Wingdings" pitchFamily="2" charset="2"/>
                </a:rPr>
                <a:t>(Q2D):</a:t>
              </a:r>
              <a:endParaRPr sz="2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5" name="Google Shape;72;p13">
              <a:extLst>
                <a:ext uri="{FF2B5EF4-FFF2-40B4-BE49-F238E27FC236}">
                  <a16:creationId xmlns:a16="http://schemas.microsoft.com/office/drawing/2014/main" id="{695E283C-AC45-8481-C1BC-8DB3C6715536}"/>
                </a:ext>
              </a:extLst>
            </p:cNvPr>
            <p:cNvSpPr/>
            <p:nvPr/>
          </p:nvSpPr>
          <p:spPr>
            <a:xfrm>
              <a:off x="12761792" y="2450212"/>
              <a:ext cx="2129700" cy="498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… dioxins can disrupt the body’s ability to regulate blood sugar levels, leading to </a:t>
              </a:r>
              <a:r>
                <a:rPr lang="en" sz="1400" b="1" dirty="0">
                  <a:solidFill>
                    <a:srgbClr val="FF0000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insulin resistance</a:t>
              </a: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" sz="1400" dirty="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and type 2 </a:t>
              </a:r>
              <a:r>
                <a:rPr lang="en" sz="1400" b="1" dirty="0">
                  <a:solidFill>
                    <a:srgbClr val="FF0000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diabetes</a:t>
              </a:r>
              <a:r>
                <a:rPr lang="en" sz="1400" b="1" dirty="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…</a:t>
              </a:r>
              <a:endParaRPr sz="14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6" name="Google Shape;73;p13">
              <a:extLst>
                <a:ext uri="{FF2B5EF4-FFF2-40B4-BE49-F238E27FC236}">
                  <a16:creationId xmlns:a16="http://schemas.microsoft.com/office/drawing/2014/main" id="{451D56D6-532A-124C-3F58-4E5DCD4A3B8D}"/>
                </a:ext>
              </a:extLst>
            </p:cNvPr>
            <p:cNvSpPr/>
            <p:nvPr/>
          </p:nvSpPr>
          <p:spPr>
            <a:xfrm>
              <a:off x="12761792" y="2992950"/>
              <a:ext cx="2129700" cy="4980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dirty="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… Dioxins can affect </a:t>
              </a:r>
              <a:r>
                <a:rPr lang="en" sz="1400" b="1" dirty="0">
                  <a:solidFill>
                    <a:srgbClr val="FF0000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insulin</a:t>
              </a:r>
              <a:r>
                <a:rPr lang="en" sz="1400" dirty="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 sensitivity and glucose metabolism, leading to an increased risk of </a:t>
              </a:r>
              <a:r>
                <a:rPr lang="en" sz="1400" b="1" dirty="0">
                  <a:solidFill>
                    <a:srgbClr val="FF0000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diabetes</a:t>
              </a:r>
              <a:r>
                <a:rPr lang="en" sz="1400" dirty="0">
                  <a:solidFill>
                    <a:schemeClr val="dk1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sz="14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2503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541BC6-ACA6-BC3B-77F4-9FD6ECDB2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dirty="0"/>
              <a:t>Diversify</a:t>
            </a:r>
            <a:r>
              <a:rPr lang="zh-CN" altLang="en-US" sz="4800" dirty="0"/>
              <a:t> </a:t>
            </a:r>
            <a:r>
              <a:rPr lang="en-US" altLang="zh-CN" sz="4800" dirty="0"/>
              <a:t>Demonstrations</a:t>
            </a:r>
            <a:r>
              <a:rPr lang="zh-CN" altLang="en-US" sz="4800" dirty="0"/>
              <a:t> </a:t>
            </a:r>
            <a:r>
              <a:rPr lang="en-US" altLang="zh-CN" sz="4800" dirty="0"/>
              <a:t>and</a:t>
            </a:r>
            <a:r>
              <a:rPr lang="zh-CN" altLang="en-US" sz="4800" dirty="0"/>
              <a:t> </a:t>
            </a:r>
            <a:r>
              <a:rPr lang="en-US" altLang="zh-CN" sz="4800" dirty="0"/>
              <a:t>Expanded</a:t>
            </a:r>
            <a:r>
              <a:rPr lang="zh-CN" altLang="en-US" sz="4800" dirty="0"/>
              <a:t> </a:t>
            </a:r>
            <a:r>
              <a:rPr lang="en-US" altLang="zh-CN" sz="4800" dirty="0"/>
              <a:t>Queries</a:t>
            </a:r>
            <a:endParaRPr lang="en-US" sz="4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D18711-379C-4FA7-ABB7-E5960F7345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3F8EB4D-E16A-FF1B-6073-3EEB192ED94D}"/>
              </a:ext>
            </a:extLst>
          </p:cNvPr>
          <p:cNvGrpSpPr>
            <a:grpSpLocks noChangeAspect="1"/>
          </p:cNvGrpSpPr>
          <p:nvPr/>
        </p:nvGrpSpPr>
        <p:grpSpPr>
          <a:xfrm>
            <a:off x="380930" y="2112207"/>
            <a:ext cx="8229600" cy="5979422"/>
            <a:chOff x="228379" y="0"/>
            <a:chExt cx="22443313" cy="16306748"/>
          </a:xfrm>
        </p:grpSpPr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C14B8639-BC57-09C5-D9A5-C2D38114FC23}"/>
                </a:ext>
              </a:extLst>
            </p:cNvPr>
            <p:cNvSpPr>
              <a:spLocks/>
            </p:cNvSpPr>
            <p:nvPr/>
          </p:nvSpPr>
          <p:spPr>
            <a:xfrm>
              <a:off x="4072270" y="1748265"/>
              <a:ext cx="18490223" cy="6392518"/>
            </a:xfrm>
            <a:prstGeom prst="parallelogram">
              <a:avLst>
                <a:gd name="adj" fmla="val 32070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AC056AC-3B08-ECB9-134E-513561B29BC9}"/>
                </a:ext>
              </a:extLst>
            </p:cNvPr>
            <p:cNvGrpSpPr/>
            <p:nvPr/>
          </p:nvGrpSpPr>
          <p:grpSpPr>
            <a:xfrm>
              <a:off x="7851536" y="4563524"/>
              <a:ext cx="1371600" cy="274320"/>
              <a:chOff x="2514600" y="4705350"/>
              <a:chExt cx="1371600" cy="27432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CF11F14-9B9C-D147-D8C1-5F773D9A48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F98DD8-EA86-A2A0-FC78-01D67E99CF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62ED0A7-F831-F5AC-140C-9FD788A104C3}"/>
                </a:ext>
              </a:extLst>
            </p:cNvPr>
            <p:cNvGrpSpPr/>
            <p:nvPr/>
          </p:nvGrpSpPr>
          <p:grpSpPr>
            <a:xfrm>
              <a:off x="8689736" y="4049174"/>
              <a:ext cx="1371600" cy="274320"/>
              <a:chOff x="2514600" y="4705350"/>
              <a:chExt cx="1371600" cy="274320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A5244EA-FB50-DFF5-7F1A-E18CC997805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BF4449-85DA-161A-994D-F34123FDB07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55E4279-5ECA-61E0-A390-5CBD03014A08}"/>
                </a:ext>
              </a:extLst>
            </p:cNvPr>
            <p:cNvGrpSpPr/>
            <p:nvPr/>
          </p:nvGrpSpPr>
          <p:grpSpPr>
            <a:xfrm>
              <a:off x="8003936" y="3534824"/>
              <a:ext cx="1371600" cy="274320"/>
              <a:chOff x="2514600" y="4705350"/>
              <a:chExt cx="1371600" cy="27432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EEA42CC-574E-CD55-934F-8F15F1965F9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F0EAFB9-9790-7AC7-F02D-C85EEC9F27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solidFill>
                <a:srgbClr val="FF0000">
                  <a:alpha val="2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1FD9DBB-7FAB-5BE2-8268-F0F5ACCA9F0F}"/>
                </a:ext>
              </a:extLst>
            </p:cNvPr>
            <p:cNvGrpSpPr/>
            <p:nvPr/>
          </p:nvGrpSpPr>
          <p:grpSpPr>
            <a:xfrm>
              <a:off x="6384686" y="4944524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4650F44-C13D-C7DF-EEC5-A4E4A3814E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6696E4-71AA-37CF-DFA0-3DA0D91FD19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EEA2BC9-B3EE-6554-005B-DA8146913817}"/>
                </a:ext>
              </a:extLst>
            </p:cNvPr>
            <p:cNvGrpSpPr/>
            <p:nvPr/>
          </p:nvGrpSpPr>
          <p:grpSpPr>
            <a:xfrm>
              <a:off x="8080136" y="5077874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C0611D4-C795-A9F4-1DA1-1BC7EA3E72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4E01C75-AE30-9BDF-A14B-7E11787E87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E931D4D-4E74-7F0B-DF20-85ECC8213017}"/>
                </a:ext>
              </a:extLst>
            </p:cNvPr>
            <p:cNvGrpSpPr/>
            <p:nvPr/>
          </p:nvGrpSpPr>
          <p:grpSpPr>
            <a:xfrm>
              <a:off x="6613286" y="4049174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3552CEC-43FC-4888-03D1-C06B159A89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0060162-60CD-252F-A099-76762A626B2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028859D-33A4-BABC-B436-AC47EDE3F509}"/>
                </a:ext>
              </a:extLst>
            </p:cNvPr>
            <p:cNvGrpSpPr/>
            <p:nvPr/>
          </p:nvGrpSpPr>
          <p:grpSpPr>
            <a:xfrm>
              <a:off x="15700140" y="3621206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9DD42C9-B99F-6A25-7962-425A5B29D1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290B46D-F49C-4B05-DA7F-FCF141DD641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4A2F17D-7513-D4F5-9EDF-3CDA295F3B09}"/>
                </a:ext>
              </a:extLst>
            </p:cNvPr>
            <p:cNvGrpSpPr/>
            <p:nvPr/>
          </p:nvGrpSpPr>
          <p:grpSpPr>
            <a:xfrm>
              <a:off x="16538340" y="3106856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EE47104-2E44-1A81-0961-E3C0B26B85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5A4336-83DF-C271-45AD-FC3D999874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4AFB29E-C1EF-A41E-AAB0-868DA41FDCEF}"/>
                </a:ext>
              </a:extLst>
            </p:cNvPr>
            <p:cNvGrpSpPr/>
            <p:nvPr/>
          </p:nvGrpSpPr>
          <p:grpSpPr>
            <a:xfrm>
              <a:off x="15852540" y="2592506"/>
              <a:ext cx="1371600" cy="274320"/>
              <a:chOff x="2514600" y="4705350"/>
              <a:chExt cx="1371600" cy="274320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A1D5C84-C4E3-6B29-6D55-8A87D4849F1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DE9A630-A4BF-6EF5-9232-94BA794A87F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A63DFE9-8321-40C2-F88E-D6F2462ACF4B}"/>
                </a:ext>
              </a:extLst>
            </p:cNvPr>
            <p:cNvGrpSpPr/>
            <p:nvPr/>
          </p:nvGrpSpPr>
          <p:grpSpPr>
            <a:xfrm>
              <a:off x="14233290" y="4002206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7640AEB1-A94F-8C6E-2B33-499F8F2B48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8CC0C6-79C1-CE87-C355-D76BEA19410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7360A5-8FC9-4A21-4C62-8FA15170CAF3}"/>
                </a:ext>
              </a:extLst>
            </p:cNvPr>
            <p:cNvGrpSpPr/>
            <p:nvPr/>
          </p:nvGrpSpPr>
          <p:grpSpPr>
            <a:xfrm>
              <a:off x="15928740" y="4135556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C7DA2EE-5E75-CF2F-7A61-FA5F0DF55E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FDE484-09E2-59C0-48EE-08911457FE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7F1AEA7-EEF6-F2BC-B02F-4785633709C8}"/>
                </a:ext>
              </a:extLst>
            </p:cNvPr>
            <p:cNvGrpSpPr/>
            <p:nvPr/>
          </p:nvGrpSpPr>
          <p:grpSpPr>
            <a:xfrm>
              <a:off x="14461890" y="3106856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4D364B7-A20D-44E0-E076-6990512E66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79CFCE7-54D4-1A75-934E-0CC676A0C0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194EC97-9982-44BF-B0E3-10E6CB2B4E97}"/>
                </a:ext>
              </a:extLst>
            </p:cNvPr>
            <p:cNvGrpSpPr/>
            <p:nvPr/>
          </p:nvGrpSpPr>
          <p:grpSpPr>
            <a:xfrm>
              <a:off x="12575938" y="6370745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26D8F5E-5626-39C3-2FA8-669B8F0DCF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9FF9B453-B77D-D24F-5290-55D43D2D3A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4BD681A-EAE1-A096-3427-9A2C1ABF87BF}"/>
                </a:ext>
              </a:extLst>
            </p:cNvPr>
            <p:cNvGrpSpPr/>
            <p:nvPr/>
          </p:nvGrpSpPr>
          <p:grpSpPr>
            <a:xfrm>
              <a:off x="13414138" y="5856395"/>
              <a:ext cx="1371600" cy="274320"/>
              <a:chOff x="2514600" y="4705350"/>
              <a:chExt cx="1371600" cy="27432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546ABB2-93F9-9A3A-E3F3-9DFC066A3E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5B6B9C2-6E7D-F5B0-3A17-A926F21C81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3700B4-1B1F-E3C2-E943-CAA42DE2DFAD}"/>
                </a:ext>
              </a:extLst>
            </p:cNvPr>
            <p:cNvGrpSpPr/>
            <p:nvPr/>
          </p:nvGrpSpPr>
          <p:grpSpPr>
            <a:xfrm>
              <a:off x="12728338" y="5342045"/>
              <a:ext cx="1371600" cy="274320"/>
              <a:chOff x="2514600" y="4705350"/>
              <a:chExt cx="1371600" cy="27432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40E014E-E82F-AA57-4218-5D7E225ED9B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2E94A141-124C-89F4-3D96-254F96C1D8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531E9FFE-6CB7-EC98-6BDF-83625A84B174}"/>
                </a:ext>
              </a:extLst>
            </p:cNvPr>
            <p:cNvGrpSpPr/>
            <p:nvPr/>
          </p:nvGrpSpPr>
          <p:grpSpPr>
            <a:xfrm>
              <a:off x="11067291" y="6631773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4251756-5F8D-668D-BAFE-980B46A55A1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80ABE05-0D85-A306-814C-6C96F7EBD3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F72635D6-7C0F-BC25-872D-59A629F59473}"/>
                </a:ext>
              </a:extLst>
            </p:cNvPr>
            <p:cNvGrpSpPr/>
            <p:nvPr/>
          </p:nvGrpSpPr>
          <p:grpSpPr>
            <a:xfrm>
              <a:off x="12804538" y="6885095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8F1D11C-E1D0-3D10-0854-68BEBF6E3B0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0CF2E3E-4AA0-0233-447F-F8C2BD628EA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93F7234-0179-2B96-7B0C-F69F92E08412}"/>
                </a:ext>
              </a:extLst>
            </p:cNvPr>
            <p:cNvGrpSpPr/>
            <p:nvPr/>
          </p:nvGrpSpPr>
          <p:grpSpPr>
            <a:xfrm>
              <a:off x="11337688" y="5856395"/>
              <a:ext cx="1371600" cy="274320"/>
              <a:chOff x="2514600" y="4705350"/>
              <a:chExt cx="1371600" cy="274320"/>
            </a:xfrm>
            <a:solidFill>
              <a:schemeClr val="bg2"/>
            </a:solidFill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90BBF6EE-AC29-935D-AE3D-802FF08034D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514600" y="4705350"/>
                <a:ext cx="457200" cy="274320"/>
              </a:xfrm>
              <a:prstGeom prst="rect">
                <a:avLst/>
              </a:prstGeom>
              <a:solidFill>
                <a:srgbClr val="7030A0">
                  <a:alpha val="5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8CC64B0-1239-7F96-5FCF-3EDD4DD9951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71800" y="4705350"/>
                <a:ext cx="914400" cy="2743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536BC8B-D651-7FD6-DFD8-8185CED4A6E6}"/>
                </a:ext>
              </a:extLst>
            </p:cNvPr>
            <p:cNvSpPr/>
            <p:nvPr/>
          </p:nvSpPr>
          <p:spPr>
            <a:xfrm rot="20698416">
              <a:off x="5999792" y="2839481"/>
              <a:ext cx="4808392" cy="34480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869D42E-1A52-8DFA-17AB-12FA9E62ACAB}"/>
                </a:ext>
              </a:extLst>
            </p:cNvPr>
            <p:cNvSpPr/>
            <p:nvPr/>
          </p:nvSpPr>
          <p:spPr>
            <a:xfrm rot="354180">
              <a:off x="13674183" y="2032679"/>
              <a:ext cx="4808392" cy="3448093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4878B224-475B-325B-A3CA-00A522E12118}"/>
                </a:ext>
              </a:extLst>
            </p:cNvPr>
            <p:cNvSpPr/>
            <p:nvPr/>
          </p:nvSpPr>
          <p:spPr>
            <a:xfrm rot="354180">
              <a:off x="10636634" y="4846418"/>
              <a:ext cx="4640606" cy="310653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E02AA60-EB97-814F-635B-0866C85596CA}"/>
                </a:ext>
              </a:extLst>
            </p:cNvPr>
            <p:cNvSpPr txBox="1"/>
            <p:nvPr/>
          </p:nvSpPr>
          <p:spPr>
            <a:xfrm>
              <a:off x="4749815" y="5848108"/>
              <a:ext cx="2985708" cy="98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  <a:r>
                <a: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835719F-39AB-622F-6CBB-04B2D960B578}"/>
                </a:ext>
              </a:extLst>
            </p:cNvPr>
            <p:cNvSpPr txBox="1"/>
            <p:nvPr/>
          </p:nvSpPr>
          <p:spPr>
            <a:xfrm>
              <a:off x="9009611" y="6891335"/>
              <a:ext cx="2985708" cy="98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Cluster</a:t>
              </a:r>
              <a:r>
                <a: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86ABD1F-6D97-807E-0D5E-B7288EA40CD3}"/>
                    </a:ext>
                  </a:extLst>
                </p:cNvPr>
                <p:cNvSpPr txBox="1"/>
                <p:nvPr/>
              </p:nvSpPr>
              <p:spPr>
                <a:xfrm>
                  <a:off x="17471786" y="1957039"/>
                  <a:ext cx="3348327" cy="986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Cluster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a14:m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E86ABD1F-6D97-807E-0D5E-B7288EA40C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1786" y="1957039"/>
                  <a:ext cx="3348327" cy="986805"/>
                </a:xfrm>
                <a:prstGeom prst="rect">
                  <a:avLst/>
                </a:prstGeom>
                <a:blipFill>
                  <a:blip r:embed="rId2"/>
                  <a:stretch>
                    <a:fillRect l="-6186" t="-6667" r="-1031" b="-3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3A2E677-5DB8-9219-4A33-29195F662D65}"/>
                    </a:ext>
                  </a:extLst>
                </p:cNvPr>
                <p:cNvSpPr txBox="1"/>
                <p:nvPr/>
              </p:nvSpPr>
              <p:spPr>
                <a:xfrm>
                  <a:off x="13431518" y="0"/>
                  <a:ext cx="3162825" cy="11386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Query</a:t>
                  </a:r>
                  <a:r>
                    <a:rPr lang="zh-CN" altLang="en-U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</m:oMath>
                  </a14:m>
                  <a:endParaRPr lang="en-U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43A2E677-5DB8-9219-4A33-29195F662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1518" y="0"/>
                  <a:ext cx="3162825" cy="1138615"/>
                </a:xfrm>
                <a:prstGeom prst="rect">
                  <a:avLst/>
                </a:prstGeom>
                <a:blipFill>
                  <a:blip r:embed="rId3"/>
                  <a:stretch>
                    <a:fillRect l="-8696" t="-11765" r="-9783" b="-382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8" name="Graphic 67" descr="Badge Tick1 with solid fill">
              <a:extLst>
                <a:ext uri="{FF2B5EF4-FFF2-40B4-BE49-F238E27FC236}">
                  <a16:creationId xmlns:a16="http://schemas.microsoft.com/office/drawing/2014/main" id="{6A23E5F3-B85E-5906-0406-21128CF99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913764" y="13587394"/>
              <a:ext cx="914400" cy="914400"/>
            </a:xfrm>
            <a:prstGeom prst="rect">
              <a:avLst/>
            </a:prstGeom>
          </p:spPr>
        </p:pic>
        <p:pic>
          <p:nvPicPr>
            <p:cNvPr id="69" name="Graphic 68" descr="Badge Tick1 with solid fill">
              <a:extLst>
                <a:ext uri="{FF2B5EF4-FFF2-40B4-BE49-F238E27FC236}">
                  <a16:creationId xmlns:a16="http://schemas.microsoft.com/office/drawing/2014/main" id="{6FDCF378-7736-1652-FAE8-3A2A52150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256137" y="13567731"/>
              <a:ext cx="914400" cy="914400"/>
            </a:xfrm>
            <a:prstGeom prst="rect">
              <a:avLst/>
            </a:prstGeom>
          </p:spPr>
        </p:pic>
        <p:pic>
          <p:nvPicPr>
            <p:cNvPr id="70" name="Graphic 69" descr="Badge Cross with solid fill">
              <a:extLst>
                <a:ext uri="{FF2B5EF4-FFF2-40B4-BE49-F238E27FC236}">
                  <a16:creationId xmlns:a16="http://schemas.microsoft.com/office/drawing/2014/main" id="{E5D0D5DB-176A-B36A-4AB7-5194AC454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627167" y="13582190"/>
              <a:ext cx="914400" cy="914400"/>
            </a:xfrm>
            <a:prstGeom prst="rect">
              <a:avLst/>
            </a:prstGeom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ED1DC633-9FF9-04F4-C3F9-8E8EE284DBCD}"/>
                </a:ext>
              </a:extLst>
            </p:cNvPr>
            <p:cNvSpPr>
              <a:spLocks/>
            </p:cNvSpPr>
            <p:nvPr/>
          </p:nvSpPr>
          <p:spPr>
            <a:xfrm>
              <a:off x="228379" y="6096425"/>
              <a:ext cx="457200" cy="27432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604C50F-1A16-C9E0-9EAD-44C5DFAC4C02}"/>
                    </a:ext>
                  </a:extLst>
                </p:cNvPr>
                <p:cNvSpPr txBox="1"/>
                <p:nvPr/>
              </p:nvSpPr>
              <p:spPr>
                <a:xfrm>
                  <a:off x="798350" y="5743124"/>
                  <a:ext cx="3804405" cy="986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Instruction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𝐼</m:t>
                      </m:r>
                    </m:oMath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D604C50F-1A16-C9E0-9EAD-44C5DFAC4C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350" y="5743124"/>
                  <a:ext cx="3804405" cy="986805"/>
                </a:xfrm>
                <a:prstGeom prst="rect">
                  <a:avLst/>
                </a:prstGeom>
                <a:blipFill>
                  <a:blip r:embed="rId8"/>
                  <a:stretch>
                    <a:fillRect l="-4505" t="-10345" r="-8108" b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5DDAB90-AA35-8947-288D-B3BEA1B9E920}"/>
                </a:ext>
              </a:extLst>
            </p:cNvPr>
            <p:cNvSpPr txBox="1"/>
            <p:nvPr/>
          </p:nvSpPr>
          <p:spPr>
            <a:xfrm>
              <a:off x="6502938" y="9199673"/>
              <a:ext cx="3017336" cy="98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Prompt</a:t>
              </a:r>
              <a:r>
                <a: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4FCCEA-5FD0-25AB-0A4B-1126A50738A6}"/>
                </a:ext>
              </a:extLst>
            </p:cNvPr>
            <p:cNvSpPr txBox="1"/>
            <p:nvPr/>
          </p:nvSpPr>
          <p:spPr>
            <a:xfrm>
              <a:off x="11376322" y="9199673"/>
              <a:ext cx="3017336" cy="98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Prompt</a:t>
              </a:r>
              <a:r>
                <a: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D6D71BD-3F97-401B-727E-B488C3C08DDA}"/>
                    </a:ext>
                  </a:extLst>
                </p:cNvPr>
                <p:cNvSpPr txBox="1"/>
                <p:nvPr/>
              </p:nvSpPr>
              <p:spPr>
                <a:xfrm>
                  <a:off x="15776212" y="9163455"/>
                  <a:ext cx="3206000" cy="986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Prompt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𝑚</m:t>
                      </m:r>
                    </m:oMath>
                  </a14:m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AD6D71BD-3F97-401B-727E-B488C3C08D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776212" y="9163455"/>
                  <a:ext cx="3206000" cy="986805"/>
                </a:xfrm>
                <a:prstGeom prst="rect">
                  <a:avLst/>
                </a:prstGeom>
                <a:blipFill>
                  <a:blip r:embed="rId9"/>
                  <a:stretch>
                    <a:fillRect l="-6452" t="-10345" r="-6452" b="-379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6DB82ED8-D178-E174-3FCF-86CDC3B9D9E6}"/>
                    </a:ext>
                  </a:extLst>
                </p:cNvPr>
                <p:cNvSpPr/>
                <p:nvPr/>
              </p:nvSpPr>
              <p:spPr>
                <a:xfrm>
                  <a:off x="6678250" y="10910411"/>
                  <a:ext cx="11657876" cy="924826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Large</a:t>
                  </a:r>
                  <a:r>
                    <a:rPr lang="zh-CN" altLang="en-US" sz="1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Language</a:t>
                  </a:r>
                  <a:r>
                    <a:rPr lang="zh-CN" altLang="en-US" sz="1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Model</a:t>
                  </a:r>
                  <a:r>
                    <a:rPr lang="zh-CN" altLang="en-US" sz="18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𝐿𝐿𝑀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(∙)</m:t>
                      </m:r>
                    </m:oMath>
                  </a14:m>
                  <a:endParaRPr lang="en-US" sz="18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76" name="Rounded Rectangle 75">
                  <a:extLst>
                    <a:ext uri="{FF2B5EF4-FFF2-40B4-BE49-F238E27FC236}">
                      <a16:creationId xmlns:a16="http://schemas.microsoft.com/office/drawing/2014/main" id="{6DB82ED8-D178-E174-3FCF-86CDC3B9D9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8250" y="10910411"/>
                  <a:ext cx="11657876" cy="924826"/>
                </a:xfrm>
                <a:prstGeom prst="roundRect">
                  <a:avLst/>
                </a:prstGeom>
                <a:blipFill>
                  <a:blip r:embed="rId10"/>
                  <a:stretch>
                    <a:fillRect t="-6667" b="-23333"/>
                  </a:stretch>
                </a:blipFill>
                <a:ln w="3810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60CFF62-2601-9227-4841-9FEDAC5DD5A7}"/>
                </a:ext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2700553" y="6729926"/>
              <a:ext cx="5311053" cy="2469746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F601806-B041-3E5A-8C51-A6B94FED8D5D}"/>
                </a:ext>
              </a:extLst>
            </p:cNvPr>
            <p:cNvCxnSpPr>
              <a:cxnSpLocks/>
              <a:stCxn id="8" idx="2"/>
              <a:endCxn id="73" idx="0"/>
            </p:cNvCxnSpPr>
            <p:nvPr/>
          </p:nvCxnSpPr>
          <p:spPr>
            <a:xfrm flipH="1">
              <a:off x="8011606" y="4837843"/>
              <a:ext cx="68532" cy="436183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BC5540B-6737-131F-7761-82651B4F33BE}"/>
                </a:ext>
              </a:extLst>
            </p:cNvPr>
            <p:cNvCxnSpPr>
              <a:cxnSpLocks/>
              <a:stCxn id="11" idx="2"/>
              <a:endCxn id="73" idx="0"/>
            </p:cNvCxnSpPr>
            <p:nvPr/>
          </p:nvCxnSpPr>
          <p:spPr>
            <a:xfrm flipH="1">
              <a:off x="8011606" y="4323493"/>
              <a:ext cx="906731" cy="487618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DEA489E-2076-80C8-B16C-129272F0E7C9}"/>
                </a:ext>
              </a:extLst>
            </p:cNvPr>
            <p:cNvCxnSpPr>
              <a:cxnSpLocks/>
              <a:stCxn id="14" idx="2"/>
              <a:endCxn id="73" idx="0"/>
            </p:cNvCxnSpPr>
            <p:nvPr/>
          </p:nvCxnSpPr>
          <p:spPr>
            <a:xfrm flipH="1">
              <a:off x="8011606" y="3809143"/>
              <a:ext cx="220931" cy="539053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E94E178-7977-B291-8877-5B4926144467}"/>
                </a:ext>
              </a:extLst>
            </p:cNvPr>
            <p:cNvCxnSpPr>
              <a:cxnSpLocks/>
              <a:stCxn id="107" idx="2"/>
              <a:endCxn id="73" idx="0"/>
            </p:cNvCxnSpPr>
            <p:nvPr/>
          </p:nvCxnSpPr>
          <p:spPr>
            <a:xfrm flipH="1">
              <a:off x="8011606" y="880903"/>
              <a:ext cx="4620363" cy="831876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ECA90B1-A1BC-92F1-27CE-82EB269910C7}"/>
                </a:ext>
              </a:extLst>
            </p:cNvPr>
            <p:cNvCxnSpPr>
              <a:cxnSpLocks/>
              <a:stCxn id="74" idx="0"/>
              <a:endCxn id="72" idx="2"/>
            </p:cNvCxnSpPr>
            <p:nvPr/>
          </p:nvCxnSpPr>
          <p:spPr>
            <a:xfrm flipH="1" flipV="1">
              <a:off x="2700553" y="6729926"/>
              <a:ext cx="10184437" cy="2469746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A8553AD-8FB6-5A39-6682-AAA0153F7F15}"/>
                </a:ext>
              </a:extLst>
            </p:cNvPr>
            <p:cNvCxnSpPr>
              <a:cxnSpLocks/>
              <a:stCxn id="75" idx="0"/>
              <a:endCxn id="72" idx="2"/>
            </p:cNvCxnSpPr>
            <p:nvPr/>
          </p:nvCxnSpPr>
          <p:spPr>
            <a:xfrm flipH="1" flipV="1">
              <a:off x="2700553" y="6729926"/>
              <a:ext cx="14678660" cy="2433528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032147C-9BEE-6CB0-C09B-7DECA3EFDA8F}"/>
                </a:ext>
              </a:extLst>
            </p:cNvPr>
            <p:cNvCxnSpPr>
              <a:cxnSpLocks/>
              <a:stCxn id="74" idx="0"/>
              <a:endCxn id="59" idx="2"/>
            </p:cNvCxnSpPr>
            <p:nvPr/>
          </p:nvCxnSpPr>
          <p:spPr>
            <a:xfrm flipH="1" flipV="1">
              <a:off x="11566288" y="6130715"/>
              <a:ext cx="1318701" cy="30689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261C653-3D7A-2038-45A5-99D2A405F7E7}"/>
                </a:ext>
              </a:extLst>
            </p:cNvPr>
            <p:cNvCxnSpPr>
              <a:cxnSpLocks/>
              <a:stCxn id="74" idx="0"/>
              <a:endCxn id="50" idx="2"/>
            </p:cNvCxnSpPr>
            <p:nvPr/>
          </p:nvCxnSpPr>
          <p:spPr>
            <a:xfrm flipV="1">
              <a:off x="12884990" y="5616364"/>
              <a:ext cx="71950" cy="35833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25DDCC6C-57B6-B22E-54E0-884DC5D5ED8B}"/>
                </a:ext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12867482" y="6130718"/>
              <a:ext cx="775256" cy="31860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CAE1E9B-47FB-5A31-AEC9-B06AF4D4B796}"/>
                </a:ext>
              </a:extLst>
            </p:cNvPr>
            <p:cNvCxnSpPr>
              <a:cxnSpLocks/>
              <a:stCxn id="74" idx="0"/>
              <a:endCxn id="107" idx="1"/>
            </p:cNvCxnSpPr>
            <p:nvPr/>
          </p:nvCxnSpPr>
          <p:spPr>
            <a:xfrm flipV="1">
              <a:off x="12884990" y="1070586"/>
              <a:ext cx="80550" cy="8129087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8408E53E-0A00-21C9-173D-D8A6434FF311}"/>
                </a:ext>
              </a:extLst>
            </p:cNvPr>
            <p:cNvCxnSpPr>
              <a:cxnSpLocks/>
              <a:stCxn id="75" idx="0"/>
              <a:endCxn id="107" idx="0"/>
            </p:cNvCxnSpPr>
            <p:nvPr/>
          </p:nvCxnSpPr>
          <p:spPr>
            <a:xfrm flipH="1" flipV="1">
              <a:off x="13235593" y="889730"/>
              <a:ext cx="4143619" cy="827372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33F40061-A213-14C6-8B36-DCC0EABE453B}"/>
                </a:ext>
              </a:extLst>
            </p:cNvPr>
            <p:cNvCxnSpPr>
              <a:cxnSpLocks/>
              <a:stCxn id="75" idx="0"/>
              <a:endCxn id="35" idx="2"/>
            </p:cNvCxnSpPr>
            <p:nvPr/>
          </p:nvCxnSpPr>
          <p:spPr>
            <a:xfrm flipH="1" flipV="1">
              <a:off x="14461891" y="4276527"/>
              <a:ext cx="2917321" cy="4886928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CEC5E6-E5AA-4AF9-B3EE-3D463C2A8244}"/>
                </a:ext>
              </a:extLst>
            </p:cNvPr>
            <p:cNvCxnSpPr>
              <a:cxnSpLocks/>
              <a:stCxn id="75" idx="0"/>
              <a:endCxn id="41" idx="2"/>
            </p:cNvCxnSpPr>
            <p:nvPr/>
          </p:nvCxnSpPr>
          <p:spPr>
            <a:xfrm flipH="1" flipV="1">
              <a:off x="14690490" y="3381176"/>
              <a:ext cx="2688722" cy="578227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8CA99B58-B7E6-6729-33BE-70B563053EC1}"/>
                </a:ext>
              </a:extLst>
            </p:cNvPr>
            <p:cNvCxnSpPr>
              <a:cxnSpLocks/>
              <a:stCxn id="75" idx="0"/>
              <a:endCxn id="32" idx="2"/>
            </p:cNvCxnSpPr>
            <p:nvPr/>
          </p:nvCxnSpPr>
          <p:spPr>
            <a:xfrm flipH="1" flipV="1">
              <a:off x="16081142" y="2866825"/>
              <a:ext cx="1298071" cy="6296629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885F7ED-10AA-EC4C-D9B2-5B9B53C79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04540" y="10137498"/>
              <a:ext cx="1" cy="7299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B402FD8-13F9-9A8C-F176-5477674D9D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282909" y="10137497"/>
              <a:ext cx="1" cy="7299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8F8FDA07-46BD-54C3-7046-B34055648E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9513" y="11887278"/>
              <a:ext cx="1" cy="7299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DC8D440-0968-C7C5-088D-AF6AD71FA8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828514" y="11878161"/>
              <a:ext cx="1" cy="7299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5E91588-3915-6ED0-5C86-667C370DC3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306883" y="11878160"/>
              <a:ext cx="1" cy="7299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C3990D2-CB6E-78E4-0EFC-733932431E2D}"/>
                    </a:ext>
                  </a:extLst>
                </p:cNvPr>
                <p:cNvSpPr txBox="1"/>
                <p:nvPr/>
              </p:nvSpPr>
              <p:spPr>
                <a:xfrm>
                  <a:off x="8522876" y="13373938"/>
                  <a:ext cx="2600159" cy="11673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𝑒𝑥𝑝𝑎𝑛𝑑</m:t>
                            </m:r>
                          </m:sub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(1)</m:t>
                            </m:r>
                          </m:sup>
                        </m:sSubSup>
                        <m:r>
                          <a:rPr lang="zh-CN" altLang="en-US" sz="1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2C3990D2-CB6E-78E4-0EFC-733932431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2876" y="13373938"/>
                  <a:ext cx="2600159" cy="1167399"/>
                </a:xfrm>
                <a:prstGeom prst="rect">
                  <a:avLst/>
                </a:prstGeom>
                <a:blipFill>
                  <a:blip r:embed="rId11"/>
                  <a:stretch>
                    <a:fillRect r="-5263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1F25011-B6C0-8034-813D-EC625816470E}"/>
                </a:ext>
              </a:extLst>
            </p:cNvPr>
            <p:cNvSpPr txBox="1"/>
            <p:nvPr/>
          </p:nvSpPr>
          <p:spPr>
            <a:xfrm>
              <a:off x="685582" y="12385750"/>
              <a:ext cx="5832250" cy="17458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i="1" dirty="0">
                  <a:latin typeface="Arial" panose="020B0604020202020204" pitchFamily="34" charset="0"/>
                  <a:cs typeface="Arial" panose="020B0604020202020204" pitchFamily="34" charset="0"/>
                </a:rPr>
                <a:t>Diverse</a:t>
              </a:r>
            </a:p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expanded</a:t>
              </a:r>
              <a:r>
                <a: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queries:</a:t>
              </a:r>
              <a:r>
                <a: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698D4DE-5B62-8BE2-E8D6-C87A14B464E4}"/>
                    </a:ext>
                  </a:extLst>
                </p:cNvPr>
                <p:cNvSpPr txBox="1"/>
                <p:nvPr/>
              </p:nvSpPr>
              <p:spPr>
                <a:xfrm>
                  <a:off x="6445660" y="2866828"/>
                  <a:ext cx="2111818" cy="9346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=3)</m:t>
                            </m:r>
                          </m:sup>
                        </m:sSubSup>
                        <m:r>
                          <a:rPr lang="zh-CN" altLang="en-US" sz="1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698D4DE-5B62-8BE2-E8D6-C87A14B464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660" y="2866828"/>
                  <a:ext cx="2111818" cy="934615"/>
                </a:xfrm>
                <a:prstGeom prst="rect">
                  <a:avLst/>
                </a:prstGeom>
                <a:blipFill>
                  <a:blip r:embed="rId12"/>
                  <a:stretch>
                    <a:fillRect r="-3226"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90BABAE-FB16-B2B5-39F4-7BC1E5ED86B0}"/>
                    </a:ext>
                  </a:extLst>
                </p:cNvPr>
                <p:cNvSpPr txBox="1"/>
                <p:nvPr/>
              </p:nvSpPr>
              <p:spPr>
                <a:xfrm>
                  <a:off x="9915271" y="3177563"/>
                  <a:ext cx="1675350" cy="935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,3)</m:t>
                            </m:r>
                          </m:sup>
                        </m:sSubSup>
                        <m:r>
                          <a:rPr lang="zh-CN" altLang="en-US" sz="1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190BABAE-FB16-B2B5-39F4-7BC1E5ED86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5271" y="3177563"/>
                  <a:ext cx="1675350" cy="935246"/>
                </a:xfrm>
                <a:prstGeom prst="rect">
                  <a:avLst/>
                </a:prstGeom>
                <a:blipFill>
                  <a:blip r:embed="rId13"/>
                  <a:stretch>
                    <a:fillRect r="-2000"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6EEA78-B84B-613E-DF2A-A6818F639C06}"/>
                    </a:ext>
                  </a:extLst>
                </p:cNvPr>
                <p:cNvSpPr txBox="1"/>
                <p:nvPr/>
              </p:nvSpPr>
              <p:spPr>
                <a:xfrm>
                  <a:off x="9361359" y="4369428"/>
                  <a:ext cx="1675350" cy="93524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1,3</m:t>
                            </m:r>
                          </m:sub>
                          <m:sup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  <m:r>
                              <a:rPr lang="en-US" altLang="zh-CN" sz="14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,3)</m:t>
                            </m:r>
                          </m:sup>
                        </m:sSubSup>
                        <m:r>
                          <a:rPr lang="zh-CN" altLang="en-US" sz="14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B86EEA78-B84B-613E-DF2A-A6818F639C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1359" y="4369428"/>
                  <a:ext cx="1675350" cy="935246"/>
                </a:xfrm>
                <a:prstGeom prst="rect">
                  <a:avLst/>
                </a:prstGeom>
                <a:blipFill>
                  <a:blip r:embed="rId14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4EFA8022-1BC9-E1C6-D249-44083DCC103F}"/>
                </a:ext>
              </a:extLst>
            </p:cNvPr>
            <p:cNvSpPr txBox="1"/>
            <p:nvPr/>
          </p:nvSpPr>
          <p:spPr>
            <a:xfrm>
              <a:off x="6225496" y="645428"/>
              <a:ext cx="5958763" cy="910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query-document</a:t>
              </a:r>
              <a:r>
                <a:rPr lang="zh-CN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pairs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80D054A-DC01-3C3E-DE23-0D5A48E10335}"/>
                </a:ext>
              </a:extLst>
            </p:cNvPr>
            <p:cNvCxnSpPr>
              <a:cxnSpLocks/>
            </p:cNvCxnSpPr>
            <p:nvPr/>
          </p:nvCxnSpPr>
          <p:spPr>
            <a:xfrm>
              <a:off x="7479445" y="1492445"/>
              <a:ext cx="766462" cy="1996978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3BD3785B-842F-C401-8AA9-E3E6B32E51CF}"/>
                </a:ext>
              </a:extLst>
            </p:cNvPr>
            <p:cNvCxnSpPr>
              <a:cxnSpLocks/>
              <a:stCxn id="102" idx="2"/>
              <a:endCxn id="15" idx="0"/>
            </p:cNvCxnSpPr>
            <p:nvPr/>
          </p:nvCxnSpPr>
          <p:spPr>
            <a:xfrm flipH="1">
              <a:off x="8918337" y="1556322"/>
              <a:ext cx="286541" cy="1978501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1E0FFB1-08BF-7D0B-DB31-6A52B6B8DB11}"/>
                    </a:ext>
                  </a:extLst>
                </p:cNvPr>
                <p:cNvSpPr txBox="1"/>
                <p:nvPr/>
              </p:nvSpPr>
              <p:spPr>
                <a:xfrm>
                  <a:off x="591097" y="9015495"/>
                  <a:ext cx="3752376" cy="17458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d>
                        <m:dPr>
                          <m:ctrlPr>
                            <a:rPr lang="en-US" altLang="zh-CN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altLang="zh-CN" sz="20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=3</m:t>
                          </m:r>
                        </m:e>
                      </m:d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-shot</a:t>
                  </a:r>
                </a:p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prompting:</a:t>
                  </a:r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41E0FFB1-08BF-7D0B-DB31-6A52B6B8DB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097" y="9015495"/>
                  <a:ext cx="3752376" cy="1745879"/>
                </a:xfrm>
                <a:prstGeom prst="rect">
                  <a:avLst/>
                </a:prstGeom>
                <a:blipFill>
                  <a:blip r:embed="rId15"/>
                  <a:stretch>
                    <a:fillRect l="-4587" t="-5769" r="-1467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47E19E5-29E4-5D7B-C805-D15E4DBDC30E}"/>
                    </a:ext>
                  </a:extLst>
                </p:cNvPr>
                <p:cNvSpPr txBox="1"/>
                <p:nvPr/>
              </p:nvSpPr>
              <p:spPr>
                <a:xfrm>
                  <a:off x="685580" y="15168902"/>
                  <a:ext cx="5772947" cy="98680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Final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new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query</a:t>
                  </a:r>
                  <a:r>
                    <a:rPr lang="zh-CN" altLang="en-US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′</m:t>
                      </m:r>
                    </m:oMath>
                  </a14:m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endParaRPr 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47E19E5-29E4-5D7B-C805-D15E4DBDC3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580" y="15168902"/>
                  <a:ext cx="5772947" cy="986805"/>
                </a:xfrm>
                <a:prstGeom prst="rect">
                  <a:avLst/>
                </a:prstGeom>
                <a:blipFill>
                  <a:blip r:embed="rId16"/>
                  <a:stretch>
                    <a:fillRect l="-3593" t="-10345" r="-12575" b="-413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E53D13E9-451A-7D9E-5E13-379EF014D097}"/>
                </a:ext>
              </a:extLst>
            </p:cNvPr>
            <p:cNvSpPr>
              <a:spLocks noChangeAspect="1"/>
            </p:cNvSpPr>
            <p:nvPr/>
          </p:nvSpPr>
          <p:spPr>
            <a:xfrm rot="1777478">
              <a:off x="12605238" y="432333"/>
              <a:ext cx="674437" cy="581411"/>
            </a:xfrm>
            <a:prstGeom prst="hexag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8" name="Hexagon 107">
              <a:extLst>
                <a:ext uri="{FF2B5EF4-FFF2-40B4-BE49-F238E27FC236}">
                  <a16:creationId xmlns:a16="http://schemas.microsoft.com/office/drawing/2014/main" id="{F0D32F6C-9DFB-C380-F7B7-6BCF8FEA871A}"/>
                </a:ext>
              </a:extLst>
            </p:cNvPr>
            <p:cNvSpPr>
              <a:spLocks noChangeAspect="1"/>
            </p:cNvSpPr>
            <p:nvPr/>
          </p:nvSpPr>
          <p:spPr>
            <a:xfrm rot="1777478">
              <a:off x="7550870" y="12875707"/>
              <a:ext cx="1097280" cy="945931"/>
            </a:xfrm>
            <a:prstGeom prst="hexagon">
              <a:avLst/>
            </a:prstGeom>
            <a:gradFill>
              <a:gsLst>
                <a:gs pos="0">
                  <a:schemeClr val="accent1"/>
                </a:gs>
                <a:gs pos="100000">
                  <a:srgbClr val="FF0000">
                    <a:alpha val="20000"/>
                  </a:srgb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06783DD-6815-7D63-4B7E-197FF1D258D9}"/>
                    </a:ext>
                  </a:extLst>
                </p:cNvPr>
                <p:cNvSpPr txBox="1"/>
                <p:nvPr/>
              </p:nvSpPr>
              <p:spPr>
                <a:xfrm>
                  <a:off x="13086952" y="13310973"/>
                  <a:ext cx="2600159" cy="11673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𝑒𝑥𝑝𝑎𝑛𝑑</m:t>
                            </m:r>
                          </m:sub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(2)</m:t>
                            </m:r>
                          </m:sup>
                        </m:sSubSup>
                        <m:r>
                          <a:rPr lang="zh-CN" altLang="en-US" sz="1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306783DD-6815-7D63-4B7E-197FF1D258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86952" y="13310973"/>
                  <a:ext cx="2600159" cy="1167399"/>
                </a:xfrm>
                <a:prstGeom prst="rect">
                  <a:avLst/>
                </a:prstGeom>
                <a:blipFill>
                  <a:blip r:embed="rId17"/>
                  <a:stretch>
                    <a:fillRect r="-5263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0" name="Hexagon 109">
              <a:extLst>
                <a:ext uri="{FF2B5EF4-FFF2-40B4-BE49-F238E27FC236}">
                  <a16:creationId xmlns:a16="http://schemas.microsoft.com/office/drawing/2014/main" id="{5577D58C-2734-F4F9-242E-2FA7323F2881}"/>
                </a:ext>
              </a:extLst>
            </p:cNvPr>
            <p:cNvSpPr>
              <a:spLocks noChangeAspect="1"/>
            </p:cNvSpPr>
            <p:nvPr/>
          </p:nvSpPr>
          <p:spPr>
            <a:xfrm rot="1777478">
              <a:off x="12318842" y="12808416"/>
              <a:ext cx="1097280" cy="945931"/>
            </a:xfrm>
            <a:prstGeom prst="hexagon">
              <a:avLst/>
            </a:prstGeom>
            <a:gradFill>
              <a:gsLst>
                <a:gs pos="0">
                  <a:srgbClr val="7030A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9399030A-8B3B-2329-A568-3924E3271815}"/>
                    </a:ext>
                  </a:extLst>
                </p:cNvPr>
                <p:cNvSpPr txBox="1"/>
                <p:nvPr/>
              </p:nvSpPr>
              <p:spPr>
                <a:xfrm>
                  <a:off x="17725206" y="13373938"/>
                  <a:ext cx="2600159" cy="11673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𝑒𝑥𝑝𝑎𝑛𝑑</m:t>
                            </m:r>
                          </m:sub>
                          <m:sup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</m:t>
                            </m:r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  <m:r>
                          <a:rPr lang="zh-CN" altLang="en-US" sz="18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</m:oMath>
                    </m:oMathPara>
                  </a14:m>
                  <a:endParaRPr lang="en-US" sz="1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9399030A-8B3B-2329-A568-3924E3271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25206" y="13373938"/>
                  <a:ext cx="2600159" cy="1167399"/>
                </a:xfrm>
                <a:prstGeom prst="rect">
                  <a:avLst/>
                </a:prstGeom>
                <a:blipFill>
                  <a:blip r:embed="rId18"/>
                  <a:stretch>
                    <a:fillRect r="-5263"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Hexagon 111">
              <a:extLst>
                <a:ext uri="{FF2B5EF4-FFF2-40B4-BE49-F238E27FC236}">
                  <a16:creationId xmlns:a16="http://schemas.microsoft.com/office/drawing/2014/main" id="{262B281A-81FB-3549-CFF7-7F7725BC3D39}"/>
                </a:ext>
              </a:extLst>
            </p:cNvPr>
            <p:cNvSpPr>
              <a:spLocks noChangeAspect="1"/>
            </p:cNvSpPr>
            <p:nvPr/>
          </p:nvSpPr>
          <p:spPr>
            <a:xfrm rot="1777478">
              <a:off x="16758240" y="12869672"/>
              <a:ext cx="1097280" cy="945931"/>
            </a:xfrm>
            <a:prstGeom prst="hexago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  <a:alpha val="2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8A88C30A-366F-9591-0D1E-780A1FBAF085}"/>
                </a:ext>
              </a:extLst>
            </p:cNvPr>
            <p:cNvSpPr txBox="1"/>
            <p:nvPr/>
          </p:nvSpPr>
          <p:spPr>
            <a:xfrm>
              <a:off x="14662483" y="9303927"/>
              <a:ext cx="961498" cy="83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237AF78-A790-BFE6-42D3-E1F6A8C83A11}"/>
                </a:ext>
              </a:extLst>
            </p:cNvPr>
            <p:cNvSpPr txBox="1"/>
            <p:nvPr/>
          </p:nvSpPr>
          <p:spPr>
            <a:xfrm>
              <a:off x="14699100" y="12742482"/>
              <a:ext cx="961498" cy="8349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Hexagon 114">
              <a:extLst>
                <a:ext uri="{FF2B5EF4-FFF2-40B4-BE49-F238E27FC236}">
                  <a16:creationId xmlns:a16="http://schemas.microsoft.com/office/drawing/2014/main" id="{013CA450-3B00-4274-83C5-A7504C2D9A22}"/>
                </a:ext>
              </a:extLst>
            </p:cNvPr>
            <p:cNvSpPr>
              <a:spLocks noChangeAspect="1"/>
            </p:cNvSpPr>
            <p:nvPr/>
          </p:nvSpPr>
          <p:spPr>
            <a:xfrm rot="1777478">
              <a:off x="7569162" y="15499867"/>
              <a:ext cx="674437" cy="581411"/>
            </a:xfrm>
            <a:prstGeom prst="hexagon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6" name="Hexagon 115">
              <a:extLst>
                <a:ext uri="{FF2B5EF4-FFF2-40B4-BE49-F238E27FC236}">
                  <a16:creationId xmlns:a16="http://schemas.microsoft.com/office/drawing/2014/main" id="{70D42DA2-F44C-D374-0368-8B0024D74323}"/>
                </a:ext>
              </a:extLst>
            </p:cNvPr>
            <p:cNvSpPr>
              <a:spLocks noChangeAspect="1"/>
            </p:cNvSpPr>
            <p:nvPr/>
          </p:nvSpPr>
          <p:spPr>
            <a:xfrm rot="1777478">
              <a:off x="8189277" y="15522109"/>
              <a:ext cx="676656" cy="583324"/>
            </a:xfrm>
            <a:prstGeom prst="hexagon">
              <a:avLst/>
            </a:prstGeom>
            <a:gradFill>
              <a:gsLst>
                <a:gs pos="0">
                  <a:srgbClr val="7030A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7" name="Hexagon 116">
              <a:extLst>
                <a:ext uri="{FF2B5EF4-FFF2-40B4-BE49-F238E27FC236}">
                  <a16:creationId xmlns:a16="http://schemas.microsoft.com/office/drawing/2014/main" id="{39CE4CFD-A982-3354-7376-7D22B7CCEAD4}"/>
                </a:ext>
              </a:extLst>
            </p:cNvPr>
            <p:cNvSpPr>
              <a:spLocks noChangeAspect="1"/>
            </p:cNvSpPr>
            <p:nvPr/>
          </p:nvSpPr>
          <p:spPr>
            <a:xfrm rot="1777478">
              <a:off x="8789684" y="15522109"/>
              <a:ext cx="676656" cy="583324"/>
            </a:xfrm>
            <a:prstGeom prst="hexagon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4">
                    <a:lumMod val="60000"/>
                    <a:lumOff val="40000"/>
                    <a:alpha val="2000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A6AE852-0D4D-DA71-CF64-27E1C3CF36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56002" y="1070585"/>
              <a:ext cx="4729447" cy="14534702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9B5DAE1E-62A6-E091-2531-A722115D0D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7386" y="14262733"/>
              <a:ext cx="3522136" cy="1342554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DD07882-27CF-CC11-40FB-1D82C8589EC4}"/>
                </a:ext>
              </a:extLst>
            </p:cNvPr>
            <p:cNvCxnSpPr>
              <a:cxnSpLocks/>
              <a:stCxn id="117" idx="5"/>
            </p:cNvCxnSpPr>
            <p:nvPr/>
          </p:nvCxnSpPr>
          <p:spPr>
            <a:xfrm flipV="1">
              <a:off x="9439519" y="14485111"/>
              <a:ext cx="7615146" cy="1170281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693F51B-6EC2-D04E-93E6-88A64936E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53632" y="15845317"/>
              <a:ext cx="18288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984E5D9A-F8DB-C990-05D7-D61D33ED3EBD}"/>
                </a:ext>
              </a:extLst>
            </p:cNvPr>
            <p:cNvSpPr txBox="1"/>
            <p:nvPr/>
          </p:nvSpPr>
          <p:spPr>
            <a:xfrm>
              <a:off x="12438895" y="15319943"/>
              <a:ext cx="8042275" cy="9868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retrieve</a:t>
              </a:r>
              <a:r>
                <a: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i="1" dirty="0">
                  <a:latin typeface="Arial" panose="020B0604020202020204" pitchFamily="34" charset="0"/>
                  <a:cs typeface="Arial" panose="020B0604020202020204" pitchFamily="34" charset="0"/>
                </a:rPr>
                <a:t>diverse</a:t>
              </a:r>
              <a:r>
                <a:rPr lang="zh-CN" alt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latin typeface="Arial" panose="020B0604020202020204" pitchFamily="34" charset="0"/>
                  <a:cs typeface="Arial" panose="020B0604020202020204" pitchFamily="34" charset="0"/>
                </a:rPr>
                <a:t>documents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969872B-69C5-4A51-15E7-A28836DE15CE}"/>
                </a:ext>
              </a:extLst>
            </p:cNvPr>
            <p:cNvSpPr txBox="1"/>
            <p:nvPr/>
          </p:nvSpPr>
          <p:spPr>
            <a:xfrm>
              <a:off x="17661777" y="885397"/>
              <a:ext cx="5009915" cy="910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Embedding</a:t>
              </a:r>
              <a:r>
                <a:rPr lang="zh-CN" altLang="en-US" sz="18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800" dirty="0">
                  <a:latin typeface="Arial" panose="020B0604020202020204" pitchFamily="34" charset="0"/>
                  <a:cs typeface="Arial" panose="020B0604020202020204" pitchFamily="34" charset="0"/>
                </a:rPr>
                <a:t>space</a:t>
              </a:r>
              <a:endParaRPr lang="en-US" sz="1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6523FC20-C597-7F1C-2C8C-C41925CD6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69868" y="10094699"/>
              <a:ext cx="1" cy="72999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F7EB1CDB-86F5-657E-47D2-239C4CAE4B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73786" y="1861944"/>
                <a:ext cx="7001284" cy="5504516"/>
              </a:xfrm>
            </p:spPr>
            <p:txBody>
              <a:bodyPr/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Step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1: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Get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(query,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document)-pair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embeddings; use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K-Means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clustering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find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groups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of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(query-document)-pairs.</a:t>
                </a:r>
              </a:p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Step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2: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Given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query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, for each cluster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1…</m:t>
                        </m:r>
                        <m:r>
                          <a:rPr lang="en-US" altLang="zh-CN" sz="24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,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choose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the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most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relevant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pairs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and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create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prompt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:</a:t>
                </a:r>
              </a:p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prompt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=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Instruction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+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demonstrations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(i.e.,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q-d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pairs)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+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Query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altLang="zh-CN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Step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3: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Prompt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large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language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model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expand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be: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𝑒𝑥𝑝𝑎𝑛𝑑</m:t>
                          </m:r>
                        </m:sub>
                        <m:sup>
                          <m:d>
                            <m:dPr>
                              <m:ctrlPr>
                                <a:rPr lang="en-US" altLang="zh-CN" sz="24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 dirty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US" altLang="zh-CN" sz="24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,…,</m:t>
                      </m:r>
                      <m:sSubSup>
                        <m:sSubSup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𝑒𝑥𝑝𝑎𝑛𝑑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Remove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those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that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are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less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relevant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than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threshold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Step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4: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Concatenate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qualified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expanded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queries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and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use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it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retrieve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diverse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</a:rPr>
                  <a:t>documents.</a:t>
                </a:r>
              </a:p>
            </p:txBody>
          </p:sp>
        </mc:Choice>
        <mc:Fallback>
          <p:sp>
            <p:nvSpPr>
              <p:cNvPr id="127" name="Content Placeholder 2">
                <a:extLst>
                  <a:ext uri="{FF2B5EF4-FFF2-40B4-BE49-F238E27FC236}">
                    <a16:creationId xmlns:a16="http://schemas.microsoft.com/office/drawing/2014/main" id="{F7EB1CDB-86F5-657E-47D2-239C4CAE4B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73786" y="1861944"/>
                <a:ext cx="7001284" cy="5504516"/>
              </a:xfrm>
              <a:blipFill>
                <a:blip r:embed="rId19"/>
                <a:stretch>
                  <a:fillRect l="-543" t="-1152" b="-19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126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38BC4D-7A5F-01A8-D4E8-F5954D9A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F48BF1-0C39-D9AE-16AC-5538BBFA0E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3E376048-2C5A-95AF-B7AC-370A2DBA2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819019"/>
                  </p:ext>
                </p:extLst>
              </p:nvPr>
            </p:nvGraphicFramePr>
            <p:xfrm>
              <a:off x="292165" y="2240280"/>
              <a:ext cx="15671669" cy="46634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458813">
                      <a:extLst>
                        <a:ext uri="{9D8B030D-6E8A-4147-A177-3AD203B41FA5}">
                          <a16:colId xmlns:a16="http://schemas.microsoft.com/office/drawing/2014/main" val="1694141983"/>
                        </a:ext>
                      </a:extLst>
                    </a:gridCol>
                    <a:gridCol w="1381328">
                      <a:extLst>
                        <a:ext uri="{9D8B030D-6E8A-4147-A177-3AD203B41FA5}">
                          <a16:colId xmlns:a16="http://schemas.microsoft.com/office/drawing/2014/main" val="1834784105"/>
                        </a:ext>
                      </a:extLst>
                    </a:gridCol>
                    <a:gridCol w="1867711">
                      <a:extLst>
                        <a:ext uri="{9D8B030D-6E8A-4147-A177-3AD203B41FA5}">
                          <a16:colId xmlns:a16="http://schemas.microsoft.com/office/drawing/2014/main" val="1854824674"/>
                        </a:ext>
                      </a:extLst>
                    </a:gridCol>
                    <a:gridCol w="1487333">
                      <a:extLst>
                        <a:ext uri="{9D8B030D-6E8A-4147-A177-3AD203B41FA5}">
                          <a16:colId xmlns:a16="http://schemas.microsoft.com/office/drawing/2014/main" val="625944183"/>
                        </a:ext>
                      </a:extLst>
                    </a:gridCol>
                    <a:gridCol w="1917348">
                      <a:extLst>
                        <a:ext uri="{9D8B030D-6E8A-4147-A177-3AD203B41FA5}">
                          <a16:colId xmlns:a16="http://schemas.microsoft.com/office/drawing/2014/main" val="674804721"/>
                        </a:ext>
                      </a:extLst>
                    </a:gridCol>
                    <a:gridCol w="1322962">
                      <a:extLst>
                        <a:ext uri="{9D8B030D-6E8A-4147-A177-3AD203B41FA5}">
                          <a16:colId xmlns:a16="http://schemas.microsoft.com/office/drawing/2014/main" val="1025894088"/>
                        </a:ext>
                      </a:extLst>
                    </a:gridCol>
                    <a:gridCol w="1926076">
                      <a:extLst>
                        <a:ext uri="{9D8B030D-6E8A-4147-A177-3AD203B41FA5}">
                          <a16:colId xmlns:a16="http://schemas.microsoft.com/office/drawing/2014/main" val="4012558939"/>
                        </a:ext>
                      </a:extLst>
                    </a:gridCol>
                    <a:gridCol w="1206230">
                      <a:extLst>
                        <a:ext uri="{9D8B030D-6E8A-4147-A177-3AD203B41FA5}">
                          <a16:colId xmlns:a16="http://schemas.microsoft.com/office/drawing/2014/main" val="3636860293"/>
                        </a:ext>
                      </a:extLst>
                    </a:gridCol>
                    <a:gridCol w="1906621">
                      <a:extLst>
                        <a:ext uri="{9D8B030D-6E8A-4147-A177-3AD203B41FA5}">
                          <a16:colId xmlns:a16="http://schemas.microsoft.com/office/drawing/2014/main" val="492775189"/>
                        </a:ext>
                      </a:extLst>
                    </a:gridCol>
                    <a:gridCol w="1197247">
                      <a:extLst>
                        <a:ext uri="{9D8B030D-6E8A-4147-A177-3AD203B41FA5}">
                          <a16:colId xmlns:a16="http://schemas.microsoft.com/office/drawing/2014/main" val="2913885067"/>
                        </a:ext>
                      </a:extLst>
                    </a:gridCol>
                  </a:tblGrid>
                  <a:tr h="126280"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err="1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NFCorpus</a:t>
                          </a:r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TREC-COVID</a:t>
                          </a:r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err="1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SciFact</a:t>
                          </a:r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ESCI</a:t>
                          </a:r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27955"/>
                      </a:ext>
                    </a:extLst>
                  </a:tr>
                  <a:tr h="129994">
                    <a:tc gridSpan="2">
                      <a:txBody>
                        <a:bodyPr/>
                        <a:lstStyle/>
                        <a:p>
                          <a:pPr algn="l"/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nDCG@10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R@1k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nDCG@10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R@1k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nDCG@10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R@1k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nDCG@10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R@1k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5482352"/>
                      </a:ext>
                    </a:extLst>
                  </a:tr>
                  <a:tr h="129994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No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Expansion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31.03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46.89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56.85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41.69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66.46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96.67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32.46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72.90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3087241"/>
                      </a:ext>
                    </a:extLst>
                  </a:tr>
                  <a:tr h="129994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Zero-shot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Q2D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34.10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57.30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65.13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45.16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67.50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97.67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33.16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74.70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4327333"/>
                      </a:ext>
                    </a:extLst>
                  </a:tr>
                  <a:tr h="23770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+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CoT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33.78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55.10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66.70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45.88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67.17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97.67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32.66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74.05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961824"/>
                      </a:ext>
                    </a:extLst>
                  </a:tr>
                  <a:tr h="237704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K-shot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Q2D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33.23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56.70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64.14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43.80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67.56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97.67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32.87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73.46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333821"/>
                      </a:ext>
                    </a:extLst>
                  </a:tr>
                  <a:tr h="237704">
                    <a:tc gridSpan="2"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+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CoT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32.51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50.00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62.67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43.60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67.80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97.67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32.59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74.05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06233"/>
                      </a:ext>
                    </a:extLst>
                  </a:tr>
                  <a:tr h="237704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Ours</a:t>
                          </a:r>
                        </a:p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K-shot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2800" b="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35.60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60.35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68.90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46.14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69.20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99.30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31.55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74.95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564438"/>
                      </a:ext>
                    </a:extLst>
                  </a:tr>
                  <a:tr h="237704">
                    <a:tc vMerge="1">
                      <a:txBody>
                        <a:bodyPr/>
                        <a:lstStyle/>
                        <a:p>
                          <a:pPr algn="l"/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altLang="zh-CN" sz="2800" b="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=0.5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35.90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60.56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69.50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46.50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68.70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99.33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33.13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76.00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1945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33">
                <a:extLst>
                  <a:ext uri="{FF2B5EF4-FFF2-40B4-BE49-F238E27FC236}">
                    <a16:creationId xmlns:a16="http://schemas.microsoft.com/office/drawing/2014/main" id="{3E376048-2C5A-95AF-B7AC-370A2DBA295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5819019"/>
                  </p:ext>
                </p:extLst>
              </p:nvPr>
            </p:nvGraphicFramePr>
            <p:xfrm>
              <a:off x="292165" y="2240280"/>
              <a:ext cx="15671669" cy="4663440"/>
            </p:xfrm>
            <a:graphic>
              <a:graphicData uri="http://schemas.openxmlformats.org/drawingml/2006/table">
                <a:tbl>
                  <a:tblPr firstRow="1" bandRow="1">
                    <a:tableStyleId>{7DF18680-E054-41AD-8BC1-D1AEF772440D}</a:tableStyleId>
                  </a:tblPr>
                  <a:tblGrid>
                    <a:gridCol w="1458813">
                      <a:extLst>
                        <a:ext uri="{9D8B030D-6E8A-4147-A177-3AD203B41FA5}">
                          <a16:colId xmlns:a16="http://schemas.microsoft.com/office/drawing/2014/main" val="1694141983"/>
                        </a:ext>
                      </a:extLst>
                    </a:gridCol>
                    <a:gridCol w="1381328">
                      <a:extLst>
                        <a:ext uri="{9D8B030D-6E8A-4147-A177-3AD203B41FA5}">
                          <a16:colId xmlns:a16="http://schemas.microsoft.com/office/drawing/2014/main" val="1834784105"/>
                        </a:ext>
                      </a:extLst>
                    </a:gridCol>
                    <a:gridCol w="1867711">
                      <a:extLst>
                        <a:ext uri="{9D8B030D-6E8A-4147-A177-3AD203B41FA5}">
                          <a16:colId xmlns:a16="http://schemas.microsoft.com/office/drawing/2014/main" val="1854824674"/>
                        </a:ext>
                      </a:extLst>
                    </a:gridCol>
                    <a:gridCol w="1487333">
                      <a:extLst>
                        <a:ext uri="{9D8B030D-6E8A-4147-A177-3AD203B41FA5}">
                          <a16:colId xmlns:a16="http://schemas.microsoft.com/office/drawing/2014/main" val="625944183"/>
                        </a:ext>
                      </a:extLst>
                    </a:gridCol>
                    <a:gridCol w="1917348">
                      <a:extLst>
                        <a:ext uri="{9D8B030D-6E8A-4147-A177-3AD203B41FA5}">
                          <a16:colId xmlns:a16="http://schemas.microsoft.com/office/drawing/2014/main" val="674804721"/>
                        </a:ext>
                      </a:extLst>
                    </a:gridCol>
                    <a:gridCol w="1322962">
                      <a:extLst>
                        <a:ext uri="{9D8B030D-6E8A-4147-A177-3AD203B41FA5}">
                          <a16:colId xmlns:a16="http://schemas.microsoft.com/office/drawing/2014/main" val="1025894088"/>
                        </a:ext>
                      </a:extLst>
                    </a:gridCol>
                    <a:gridCol w="1926076">
                      <a:extLst>
                        <a:ext uri="{9D8B030D-6E8A-4147-A177-3AD203B41FA5}">
                          <a16:colId xmlns:a16="http://schemas.microsoft.com/office/drawing/2014/main" val="4012558939"/>
                        </a:ext>
                      </a:extLst>
                    </a:gridCol>
                    <a:gridCol w="1206230">
                      <a:extLst>
                        <a:ext uri="{9D8B030D-6E8A-4147-A177-3AD203B41FA5}">
                          <a16:colId xmlns:a16="http://schemas.microsoft.com/office/drawing/2014/main" val="3636860293"/>
                        </a:ext>
                      </a:extLst>
                    </a:gridCol>
                    <a:gridCol w="1906621">
                      <a:extLst>
                        <a:ext uri="{9D8B030D-6E8A-4147-A177-3AD203B41FA5}">
                          <a16:colId xmlns:a16="http://schemas.microsoft.com/office/drawing/2014/main" val="492775189"/>
                        </a:ext>
                      </a:extLst>
                    </a:gridCol>
                    <a:gridCol w="1197247">
                      <a:extLst>
                        <a:ext uri="{9D8B030D-6E8A-4147-A177-3AD203B41FA5}">
                          <a16:colId xmlns:a16="http://schemas.microsoft.com/office/drawing/2014/main" val="2913885067"/>
                        </a:ext>
                      </a:extLst>
                    </a:gridCol>
                  </a:tblGrid>
                  <a:tr h="518160">
                    <a:tc gridSpan="2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err="1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NFCorpus</a:t>
                          </a:r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TREC-COVID</a:t>
                          </a:r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 err="1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SciFact</a:t>
                          </a:r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chemeClr val="bg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ESCI</a:t>
                          </a:r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800" b="1" dirty="0">
                            <a:solidFill>
                              <a:schemeClr val="bg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27955"/>
                      </a:ext>
                    </a:extLst>
                  </a:tr>
                  <a:tr h="518160">
                    <a:tc gridSpan="2">
                      <a:txBody>
                        <a:bodyPr/>
                        <a:lstStyle/>
                        <a:p>
                          <a:pPr algn="l"/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nDCG@10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R@1k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nDCG@10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R@1k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nDCG@10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R@1k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nDCG@10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R@1k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5482352"/>
                      </a:ext>
                    </a:extLst>
                  </a:tr>
                  <a:tr h="518160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No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Expansion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31.03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46.89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56.85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41.69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66.46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96.67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32.46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72.90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03087241"/>
                      </a:ext>
                    </a:extLst>
                  </a:tr>
                  <a:tr h="518160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Zero-shot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Q2D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34.10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57.30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65.13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45.16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67.50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97.67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33.16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74.70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4327333"/>
                      </a:ext>
                    </a:extLst>
                  </a:tr>
                  <a:tr h="5181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+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CoT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33.78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55.10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66.70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45.88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67.17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97.67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32.66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74.05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961824"/>
                      </a:ext>
                    </a:extLst>
                  </a:tr>
                  <a:tr h="518160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K-shot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Q2D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33.23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56.70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64.14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43.80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67.56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97.67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32.87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73.46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08333821"/>
                      </a:ext>
                    </a:extLst>
                  </a:tr>
                  <a:tr h="518160">
                    <a:tc gridSpan="2"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+</a:t>
                          </a:r>
                          <a:r>
                            <a:rPr lang="zh-CN" altLang="en-US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 </a:t>
                          </a:r>
                          <a:r>
                            <a:rPr lang="en-US" altLang="zh-CN" sz="2800" b="0" dirty="0" err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CoT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32.51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50.00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62.67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43.60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67.80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97.67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32.59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74.05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506233"/>
                      </a:ext>
                    </a:extLst>
                  </a:tr>
                  <a:tr h="518160"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Ours</a:t>
                          </a:r>
                        </a:p>
                        <a:p>
                          <a:pPr algn="l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K-shot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422" t="-709756" r="-929358" b="-1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35.60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60.35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68.90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46.14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69.20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99.30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31.55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74.95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7564438"/>
                      </a:ext>
                    </a:extLst>
                  </a:tr>
                  <a:tr h="518160">
                    <a:tc vMerge="1">
                      <a:txBody>
                        <a:bodyPr/>
                        <a:lstStyle/>
                        <a:p>
                          <a:pPr algn="l"/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6422" t="-809756" r="-929358" b="-317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35.90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60.56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69.50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46.50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68.70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99.33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olfax" panose="020B0304000000010002" pitchFamily="34" charset="0"/>
                            </a:rPr>
                            <a:t>33.13</a:t>
                          </a:r>
                          <a:endParaRPr lang="en-US" sz="2800" b="0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rgbClr val="C00000"/>
                              </a:solidFill>
                              <a:latin typeface="Colfax" panose="020B0304000000010002" pitchFamily="34" charset="0"/>
                            </a:rPr>
                            <a:t>76.00</a:t>
                          </a:r>
                          <a:endParaRPr lang="en-US" sz="2800" b="1" dirty="0">
                            <a:solidFill>
                              <a:srgbClr val="C00000"/>
                            </a:solidFill>
                            <a:latin typeface="Colfax" panose="020B0304000000010002" pitchFamily="34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1945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23384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925" y="6015125"/>
            <a:ext cx="1657206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于文豪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3276859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曾庆锴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34418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张智涵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8327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诺阿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44004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仝凌波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邓熙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309123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虞梦夏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阮邦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33775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谭兆轩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8151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贾梦朝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128759" y="7813857"/>
            <a:ext cx="57594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刘罡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	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31069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刘哲源</a:t>
            </a:r>
            <a:endParaRPr lang="en-US" altLang="zh-CN" sz="25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3A484A-EC40-676A-7276-3EE3DE0DEB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8AC9FC-1766-620F-D196-0EF254C4D2D9}"/>
              </a:ext>
            </a:extLst>
          </p:cNvPr>
          <p:cNvSpPr/>
          <p:nvPr/>
        </p:nvSpPr>
        <p:spPr>
          <a:xfrm>
            <a:off x="6671732" y="2292819"/>
            <a:ext cx="9042401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Diversity</a:t>
            </a:r>
            <a:r>
              <a:rPr lang="zh-CN" altLang="en-US" dirty="0"/>
              <a:t> </a:t>
            </a:r>
            <a:r>
              <a:rPr lang="en-US" altLang="zh-CN" dirty="0"/>
              <a:t>Improves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r>
              <a:rPr lang="zh-CN" altLang="en-US" dirty="0"/>
              <a:t> </a:t>
            </a:r>
            <a:r>
              <a:rPr lang="en-US" altLang="zh-CN" dirty="0"/>
              <a:t>Solutions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3187" y="2320114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Reasoning: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paths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graphs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generation.</a:t>
            </a:r>
          </a:p>
          <a:p>
            <a:endParaRPr lang="en-US" altLang="zh-CN" sz="320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Knowledge-intensive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NLP: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contexts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answering.</a:t>
            </a:r>
          </a:p>
          <a:p>
            <a:endParaRPr lang="en-US" sz="320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Information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Retrieval:</a:t>
            </a:r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expanded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queries,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covering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diverse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user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intents,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improve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document</a:t>
            </a:r>
            <a:r>
              <a:rPr lang="zh-CN" altLang="en-US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retrieval.</a:t>
            </a:r>
            <a:endParaRPr lang="en-US" sz="320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28C7CE-CD4E-1C2B-489F-819BF033F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24533" y="2320114"/>
            <a:ext cx="5496535" cy="550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3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513EB76-0D4E-2259-552F-6DBF4235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16256000" cy="341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z="4400" dirty="0"/>
              <a:t>Diversifying Content Generation for Commonsense Reasoning with Mixture of Knowledge Graph Experts</a:t>
            </a:r>
            <a:endParaRPr lang="en-US" sz="4400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60th Annual Meeting of the Association for Computational Linguistics</a:t>
            </a:r>
            <a:r>
              <a:rPr lang="zh-CN" altLang="en-US" sz="3200" dirty="0"/>
              <a:t> </a:t>
            </a:r>
            <a:r>
              <a:rPr lang="en-US" altLang="zh-CN" sz="3200" dirty="0"/>
              <a:t>(ACL)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altLang="zh-CN" sz="3200" dirty="0" err="1">
                <a:solidFill>
                  <a:schemeClr val="tx1"/>
                </a:solidFill>
              </a:rPr>
              <a:t>Lianhui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Qin,</a:t>
            </a:r>
            <a:br>
              <a:rPr lang="en-US" altLang="zh-CN" sz="3200" dirty="0">
                <a:solidFill>
                  <a:schemeClr val="tx1"/>
                </a:solidFill>
              </a:rPr>
            </a:br>
            <a:r>
              <a:rPr lang="en-US" altLang="zh-CN" sz="3200" dirty="0" err="1">
                <a:solidFill>
                  <a:schemeClr val="tx1"/>
                </a:solidFill>
              </a:rPr>
              <a:t>Zhihan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Zhang,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765206" y="2807603"/>
            <a:ext cx="1490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Dublin</a:t>
            </a:r>
            <a:endParaRPr lang="en-US" sz="32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Explaining</a:t>
            </a:r>
            <a:r>
              <a:rPr lang="zh-CN" altLang="en-US" dirty="0"/>
              <a:t> </a:t>
            </a:r>
            <a:r>
              <a:rPr lang="en-US" altLang="zh-CN" dirty="0"/>
              <a:t>counterfactual</a:t>
            </a:r>
            <a:r>
              <a:rPr lang="zh-CN" altLang="en-US" dirty="0"/>
              <a:t> </a:t>
            </a:r>
            <a:r>
              <a:rPr lang="en-US" altLang="zh-CN" dirty="0"/>
              <a:t>statements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668957" y="2021375"/>
            <a:ext cx="7249825" cy="5889564"/>
          </a:xfrm>
        </p:spPr>
        <p:txBody>
          <a:bodyPr/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Input: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altLang="zh-CN" i="1" dirty="0">
                <a:latin typeface="Georgia" panose="02040502050405020303" pitchFamily="18" charset="0"/>
              </a:rPr>
              <a:t>Piano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is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a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kind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of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sport.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This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is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False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because</a:t>
            </a:r>
            <a:r>
              <a:rPr lang="zh-CN" altLang="en-US" i="1" dirty="0">
                <a:latin typeface="Georgia" panose="02040502050405020303" pitchFamily="18" charset="0"/>
              </a:rPr>
              <a:t> </a:t>
            </a:r>
            <a:r>
              <a:rPr lang="en-US" altLang="zh-CN" i="1" dirty="0">
                <a:latin typeface="Georgia" panose="02040502050405020303" pitchFamily="18" charset="0"/>
              </a:rPr>
              <a:t>___________________</a:t>
            </a:r>
            <a:endParaRPr lang="en-US" i="1" dirty="0">
              <a:latin typeface="Georgia" panose="02040502050405020303" pitchFamily="18" charset="0"/>
            </a:endParaRP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Annotators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4:</a:t>
            </a:r>
          </a:p>
          <a:p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you can produce music when pressing keys on the piano, so it is an instrument.</a:t>
            </a: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Annotators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3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5:</a:t>
            </a:r>
            <a:endParaRPr 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piano is a musical instrument used in songs to produce different musical tones.</a:t>
            </a:r>
          </a:p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Annotator</a:t>
            </a:r>
            <a:r>
              <a:rPr lang="zh-CN" alt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2:</a:t>
            </a:r>
          </a:p>
          <a:p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piano is a kind of art form.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Commonsense</a:t>
            </a:r>
            <a:r>
              <a:rPr lang="zh-CN" altLang="en-US" sz="4000" dirty="0"/>
              <a:t> </a:t>
            </a:r>
            <a:r>
              <a:rPr lang="en-US" altLang="zh-CN" sz="4000" dirty="0"/>
              <a:t>Reasoning</a:t>
            </a:r>
            <a:endParaRPr lang="en-US" sz="4000" dirty="0"/>
          </a:p>
        </p:txBody>
      </p:sp>
      <p:pic>
        <p:nvPicPr>
          <p:cNvPr id="18" name="Picture Placeholder 17" descr="A black and white photo of a piano&#10;&#10;Description automatically generated with medium confidence">
            <a:extLst>
              <a:ext uri="{FF2B5EF4-FFF2-40B4-BE49-F238E27FC236}">
                <a16:creationId xmlns:a16="http://schemas.microsoft.com/office/drawing/2014/main" id="{B34EA0C2-7847-9C69-67E9-0D2E6ACC48A1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12609" b="12609"/>
          <a:stretch>
            <a:fillRect/>
          </a:stretch>
        </p:blipFill>
        <p:spPr/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BDB7CC-B943-8426-2899-EB4700883F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2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wipe/>
      </p:transition>
    </mc:Choice>
    <mc:Fallback xmlns="">
      <p:transition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Greedy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0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sz="4000" dirty="0"/>
                  <a:t>Beam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Search</a:t>
                </a:r>
                <a:r>
                  <a:rPr lang="zh-CN" altLang="en-US" sz="4000" dirty="0"/>
                  <a:t> </a:t>
                </a:r>
                <a:r>
                  <a:rPr lang="en-US" altLang="zh-CN" sz="4000" dirty="0"/>
                  <a:t>with</a:t>
                </a:r>
                <a:r>
                  <a:rPr lang="zh-CN" altLang="en-US" sz="4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</m:ctrlPr>
                      </m:sSubPr>
                      <m:e>
                        <m:r>
                          <a:rPr lang="en-US" altLang="zh-CN" sz="4000" b="0" i="1">
                            <a:latin typeface="Cambria Math" panose="02040503050406030204" pitchFamily="18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rPr>
                          <m:t>𝑝</m:t>
                        </m:r>
                      </m:e>
                      <m:sub>
                        <m:r>
                          <a:rPr lang="en-US" altLang="zh-CN" sz="4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 panose="02000503000000020004" pitchFamily="2" charset="0"/>
                          </a:rPr>
                          <m:t>𝜃</m:t>
                        </m:r>
                      </m:sub>
                    </m:sSub>
                    <m:r>
                      <a:rPr lang="en-US" altLang="zh-CN" sz="4000" b="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(</m:t>
                    </m:r>
                    <m:r>
                      <a:rPr lang="en-US" altLang="zh-CN" sz="4000" b="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𝑌</m:t>
                    </m:r>
                    <m:r>
                      <a:rPr lang="en-US" altLang="zh-CN" sz="4000" b="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|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𝑋</m:t>
                    </m:r>
                    <m:r>
                      <a:rPr lang="en-US" altLang="zh-CN" sz="4000" b="0" i="1">
                        <a:latin typeface="Cambria Math" panose="02040503050406030204" pitchFamily="18" charset="0"/>
                        <a:ea typeface="Helvetica Neue" panose="02000503000000020004" pitchFamily="2" charset="0"/>
                        <a:cs typeface="Helvetica Neue" panose="02000503000000020004" pitchFamily="2" charset="0"/>
                      </a:rPr>
                      <m:t>)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itle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73" t="-32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Placeholder 3" descr="A group of people on a mountain&#10;&#10;Description automatically generated with medium confidence">
            <a:extLst>
              <a:ext uri="{FF2B5EF4-FFF2-40B4-BE49-F238E27FC236}">
                <a16:creationId xmlns:a16="http://schemas.microsoft.com/office/drawing/2014/main" id="{BB036F87-AE75-F72D-4446-CD58AA0B43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5426" r="5426"/>
          <a:stretch>
            <a:fillRect/>
          </a:stretch>
        </p:blipFill>
        <p:spPr/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E1D8CA6-4C19-BC4B-E53B-EFCF78C57158}"/>
              </a:ext>
            </a:extLst>
          </p:cNvPr>
          <p:cNvSpPr txBox="1"/>
          <p:nvPr/>
        </p:nvSpPr>
        <p:spPr>
          <a:xfrm>
            <a:off x="2956604" y="2021375"/>
            <a:ext cx="1853466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piano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5B9116-627A-B177-F089-B2B7E3E2B6C0}"/>
              </a:ext>
            </a:extLst>
          </p:cNvPr>
          <p:cNvSpPr txBox="1"/>
          <p:nvPr/>
        </p:nvSpPr>
        <p:spPr>
          <a:xfrm>
            <a:off x="2948966" y="3386560"/>
            <a:ext cx="1853466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is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B06A42-D8F3-E866-2CEF-3ACFE5ADC789}"/>
              </a:ext>
            </a:extLst>
          </p:cNvPr>
          <p:cNvSpPr txBox="1"/>
          <p:nvPr/>
        </p:nvSpPr>
        <p:spPr>
          <a:xfrm>
            <a:off x="1095500" y="4314122"/>
            <a:ext cx="1853466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a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97CCA5-48F8-9A69-E74F-119616691E7C}"/>
              </a:ext>
            </a:extLst>
          </p:cNvPr>
          <p:cNvSpPr txBox="1"/>
          <p:nvPr/>
        </p:nvSpPr>
        <p:spPr>
          <a:xfrm>
            <a:off x="2948965" y="4314121"/>
            <a:ext cx="1853466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an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8583EE-C49D-74BF-70CD-B8F7B56707C5}"/>
              </a:ext>
            </a:extLst>
          </p:cNvPr>
          <p:cNvSpPr txBox="1"/>
          <p:nvPr/>
        </p:nvSpPr>
        <p:spPr>
          <a:xfrm>
            <a:off x="4802431" y="4314121"/>
            <a:ext cx="1853466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not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9A5C7-47DD-B83F-8A99-DB296B0A55D1}"/>
              </a:ext>
            </a:extLst>
          </p:cNvPr>
          <p:cNvSpPr txBox="1"/>
          <p:nvPr/>
        </p:nvSpPr>
        <p:spPr>
          <a:xfrm>
            <a:off x="4802431" y="5529966"/>
            <a:ext cx="1853466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a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8D02D9-9972-FB5A-6E53-9622428720B8}"/>
              </a:ext>
            </a:extLst>
          </p:cNvPr>
          <p:cNvSpPr txBox="1"/>
          <p:nvPr/>
        </p:nvSpPr>
        <p:spPr>
          <a:xfrm>
            <a:off x="4802430" y="6726805"/>
            <a:ext cx="1853466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sport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9A71C9-6F1A-A0A6-7D43-1EBFEA6E0B14}"/>
              </a:ext>
            </a:extLst>
          </p:cNvPr>
          <p:cNvSpPr txBox="1"/>
          <p:nvPr/>
        </p:nvSpPr>
        <p:spPr>
          <a:xfrm>
            <a:off x="1095500" y="5529966"/>
            <a:ext cx="1853466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musical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416C4E-09C3-3C0F-8705-F97028194E0C}"/>
              </a:ext>
            </a:extLst>
          </p:cNvPr>
          <p:cNvSpPr txBox="1"/>
          <p:nvPr/>
        </p:nvSpPr>
        <p:spPr>
          <a:xfrm>
            <a:off x="983401" y="6745810"/>
            <a:ext cx="2077662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instrument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A5DF64A-F5D4-B2E1-0D28-8DA8D5D007D6}"/>
              </a:ext>
            </a:extLst>
          </p:cNvPr>
          <p:cNvSpPr txBox="1"/>
          <p:nvPr/>
        </p:nvSpPr>
        <p:spPr>
          <a:xfrm>
            <a:off x="2948965" y="7923644"/>
            <a:ext cx="2077662" cy="538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latin typeface="Georgia" panose="02040502050405020303" pitchFamily="18" charset="0"/>
                <a:ea typeface="KaiTi" panose="02010609060101010101" pitchFamily="49" charset="-122"/>
              </a:rPr>
              <a:t>.</a:t>
            </a:r>
            <a:endParaRPr lang="en-US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71E14F-E82B-CCEC-DBF4-FD9556D45D6D}"/>
              </a:ext>
            </a:extLst>
          </p:cNvPr>
          <p:cNvCxnSpPr>
            <a:cxnSpLocks/>
          </p:cNvCxnSpPr>
          <p:nvPr/>
        </p:nvCxnSpPr>
        <p:spPr>
          <a:xfrm>
            <a:off x="3875700" y="2514603"/>
            <a:ext cx="5430" cy="705807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214A4-3BF2-A5FC-B2A9-609D0CE8E34D}"/>
              </a:ext>
            </a:extLst>
          </p:cNvPr>
          <p:cNvCxnSpPr/>
          <p:nvPr/>
        </p:nvCxnSpPr>
        <p:spPr>
          <a:xfrm>
            <a:off x="3881130" y="3879788"/>
            <a:ext cx="0" cy="434333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528FF0-5D74-E4A1-AF43-4A8B937F2760}"/>
              </a:ext>
            </a:extLst>
          </p:cNvPr>
          <p:cNvCxnSpPr>
            <a:cxnSpLocks/>
          </p:cNvCxnSpPr>
          <p:nvPr/>
        </p:nvCxnSpPr>
        <p:spPr>
          <a:xfrm flipH="1">
            <a:off x="2417273" y="3879788"/>
            <a:ext cx="1212456" cy="632928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A3A381C-DAF0-0C76-F415-1123D6BDCBBE}"/>
              </a:ext>
            </a:extLst>
          </p:cNvPr>
          <p:cNvCxnSpPr>
            <a:cxnSpLocks/>
          </p:cNvCxnSpPr>
          <p:nvPr/>
        </p:nvCxnSpPr>
        <p:spPr>
          <a:xfrm>
            <a:off x="4146514" y="3879788"/>
            <a:ext cx="1192579" cy="632928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14DA2C-2B5B-CB41-6131-4C0F04F751DD}"/>
              </a:ext>
            </a:extLst>
          </p:cNvPr>
          <p:cNvCxnSpPr>
            <a:cxnSpLocks/>
          </p:cNvCxnSpPr>
          <p:nvPr/>
        </p:nvCxnSpPr>
        <p:spPr>
          <a:xfrm>
            <a:off x="5742878" y="4852677"/>
            <a:ext cx="0" cy="677289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4F623C-4E65-7B8E-62B8-93E67C4A4BED}"/>
              </a:ext>
            </a:extLst>
          </p:cNvPr>
          <p:cNvCxnSpPr>
            <a:cxnSpLocks/>
          </p:cNvCxnSpPr>
          <p:nvPr/>
        </p:nvCxnSpPr>
        <p:spPr>
          <a:xfrm>
            <a:off x="1999504" y="4852677"/>
            <a:ext cx="0" cy="677289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9211516-CB44-0746-2026-0C2CC0D72300}"/>
              </a:ext>
            </a:extLst>
          </p:cNvPr>
          <p:cNvCxnSpPr>
            <a:cxnSpLocks/>
          </p:cNvCxnSpPr>
          <p:nvPr/>
        </p:nvCxnSpPr>
        <p:spPr>
          <a:xfrm>
            <a:off x="2012389" y="6068522"/>
            <a:ext cx="0" cy="677289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B8B1677-3223-AE11-8A4C-2C112433B84E}"/>
              </a:ext>
            </a:extLst>
          </p:cNvPr>
          <p:cNvCxnSpPr>
            <a:cxnSpLocks/>
          </p:cNvCxnSpPr>
          <p:nvPr/>
        </p:nvCxnSpPr>
        <p:spPr>
          <a:xfrm flipH="1">
            <a:off x="2715419" y="4852677"/>
            <a:ext cx="1152643" cy="1874128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B36DD6F-F60D-F36A-652F-6AD100F7DBCA}"/>
              </a:ext>
            </a:extLst>
          </p:cNvPr>
          <p:cNvCxnSpPr>
            <a:cxnSpLocks/>
          </p:cNvCxnSpPr>
          <p:nvPr/>
        </p:nvCxnSpPr>
        <p:spPr>
          <a:xfrm>
            <a:off x="2715419" y="7265361"/>
            <a:ext cx="1165711" cy="844969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C0572F0-563F-0D35-972C-8DE8324C36B7}"/>
              </a:ext>
            </a:extLst>
          </p:cNvPr>
          <p:cNvCxnSpPr>
            <a:cxnSpLocks/>
          </p:cNvCxnSpPr>
          <p:nvPr/>
        </p:nvCxnSpPr>
        <p:spPr>
          <a:xfrm flipH="1">
            <a:off x="4146514" y="7284367"/>
            <a:ext cx="1192579" cy="825964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2584EF2-C520-155A-12AE-D3D7D434CC62}"/>
              </a:ext>
            </a:extLst>
          </p:cNvPr>
          <p:cNvCxnSpPr>
            <a:cxnSpLocks/>
          </p:cNvCxnSpPr>
          <p:nvPr/>
        </p:nvCxnSpPr>
        <p:spPr>
          <a:xfrm>
            <a:off x="5762388" y="6049516"/>
            <a:ext cx="0" cy="677289"/>
          </a:xfrm>
          <a:prstGeom prst="straightConnector1">
            <a:avLst/>
          </a:prstGeom>
          <a:ln w="38100" cmpd="sng">
            <a:solidFill>
              <a:schemeClr val="accent6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D3C3B4-8D9B-2B90-912A-36B58DEEB7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0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A9133A8-1700-2311-D45B-B07B12BF426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alphaModFix amt="20000"/>
          </a:blip>
          <a:srcRect/>
          <a:stretch/>
        </p:blipFill>
        <p:spPr bwMode="auto">
          <a:xfrm>
            <a:off x="1831688" y="447"/>
            <a:ext cx="12592625" cy="914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1079">
            <a:extLst>
              <a:ext uri="{FF2B5EF4-FFF2-40B4-BE49-F238E27FC236}">
                <a16:creationId xmlns:a16="http://schemas.microsoft.com/office/drawing/2014/main" id="{BD070F68-CC5A-F250-0E2B-557F0373C5DA}"/>
              </a:ext>
            </a:extLst>
          </p:cNvPr>
          <p:cNvSpPr/>
          <p:nvPr/>
        </p:nvSpPr>
        <p:spPr>
          <a:xfrm>
            <a:off x="-1" y="2440123"/>
            <a:ext cx="16256001" cy="1032298"/>
          </a:xfrm>
          <a:prstGeom prst="rect">
            <a:avLst/>
          </a:prstGeom>
          <a:ln w="3175"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795" tIns="50795" rIns="50795" bIns="50795">
            <a:spAutoFit/>
          </a:bodyPr>
          <a:lstStyle/>
          <a:p>
            <a:pPr algn="ctr" defTabSz="653044">
              <a:lnSpc>
                <a:spcPct val="11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5999" b="1" cap="all" dirty="0">
                <a:solidFill>
                  <a:schemeClr val="bg2">
                    <a:lumMod val="50000"/>
                  </a:schemeClr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cs typeface="Helvetica Neue"/>
                <a:sym typeface="Georgia"/>
              </a:rPr>
              <a:t>Enhancing</a:t>
            </a:r>
            <a:r>
              <a:rPr lang="zh-CN" altLang="en-US" sz="5999" b="1" cap="all" dirty="0">
                <a:solidFill>
                  <a:schemeClr val="bg2">
                    <a:lumMod val="50000"/>
                  </a:schemeClr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5999" b="1" cap="all" dirty="0">
                <a:solidFill>
                  <a:schemeClr val="bg2">
                    <a:lumMod val="50000"/>
                  </a:schemeClr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GENERATION</a:t>
            </a:r>
            <a:r>
              <a:rPr lang="zh-CN" altLang="en-US" sz="5999" b="1" cap="all" dirty="0">
                <a:solidFill>
                  <a:schemeClr val="bg2">
                    <a:lumMod val="50000"/>
                  </a:schemeClr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 </a:t>
            </a:r>
            <a:r>
              <a:rPr lang="en-US" altLang="zh-CN" sz="5999" b="1" cap="all" dirty="0">
                <a:solidFill>
                  <a:schemeClr val="accent5"/>
                </a:solidFill>
                <a:effectLst>
                  <a:outerShdw blurRad="127000" dist="38100" dir="2700000" algn="tl" rotWithShape="0">
                    <a:srgbClr val="000000">
                      <a:alpha val="20000"/>
                    </a:srgbClr>
                  </a:outerShdw>
                </a:effectLst>
                <a:latin typeface="Helvetica Neue"/>
                <a:ea typeface="+mn-ea"/>
                <a:cs typeface="Helvetica Neue"/>
                <a:sym typeface="Georgia"/>
              </a:rPr>
              <a:t>DIVERSITY</a:t>
            </a:r>
            <a:endParaRPr sz="5999" b="1" dirty="0">
              <a:solidFill>
                <a:schemeClr val="accent5"/>
              </a:solidFill>
              <a:effectLst>
                <a:outerShdw blurRad="127000" dist="38100" dir="2700000" algn="tl" rotWithShape="0">
                  <a:srgbClr val="000000">
                    <a:alpha val="20000"/>
                  </a:srgbClr>
                </a:outerShdw>
              </a:effectLst>
              <a:latin typeface="Helvetica Neue"/>
              <a:ea typeface="+mn-ea"/>
              <a:cs typeface="Helvetica Neue"/>
              <a:sym typeface="Georgia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CC9562-AEED-E145-4187-789C76927782}"/>
              </a:ext>
            </a:extLst>
          </p:cNvPr>
          <p:cNvSpPr/>
          <p:nvPr/>
        </p:nvSpPr>
        <p:spPr>
          <a:xfrm>
            <a:off x="556536" y="5296460"/>
            <a:ext cx="6588953" cy="371434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C3094-D90B-2080-A3BB-06EBB1CF9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33" y="5369181"/>
            <a:ext cx="6082040" cy="357010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67F9FD6-284B-D3F2-A0EA-79B858C6AA65}"/>
              </a:ext>
            </a:extLst>
          </p:cNvPr>
          <p:cNvSpPr/>
          <p:nvPr/>
        </p:nvSpPr>
        <p:spPr>
          <a:xfrm>
            <a:off x="7364259" y="5296460"/>
            <a:ext cx="8078226" cy="371314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66513-2AF3-1654-950D-C8BA1B603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249" y="5650808"/>
            <a:ext cx="7497920" cy="3188486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6F42D28-FE54-F0F3-3776-E27628A18BEC}"/>
              </a:ext>
            </a:extLst>
          </p:cNvPr>
          <p:cNvSpPr/>
          <p:nvPr/>
        </p:nvSpPr>
        <p:spPr>
          <a:xfrm>
            <a:off x="14040053" y="6483837"/>
            <a:ext cx="1149589" cy="761215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D3A03C0-A363-6A1F-26A8-014A95A4CF1C}"/>
              </a:ext>
            </a:extLst>
          </p:cNvPr>
          <p:cNvSpPr/>
          <p:nvPr/>
        </p:nvSpPr>
        <p:spPr>
          <a:xfrm>
            <a:off x="3401558" y="5597678"/>
            <a:ext cx="11216263" cy="884806"/>
          </a:xfrm>
          <a:custGeom>
            <a:avLst/>
            <a:gdLst>
              <a:gd name="connsiteX0" fmla="*/ 8573985 w 8573985"/>
              <a:gd name="connsiteY0" fmla="*/ 676367 h 676367"/>
              <a:gd name="connsiteX1" fmla="*/ 2707574 w 8573985"/>
              <a:gd name="connsiteY1" fmla="*/ 11349 h 676367"/>
              <a:gd name="connsiteX2" fmla="*/ 0 w 8573985"/>
              <a:gd name="connsiteY2" fmla="*/ 320107 h 676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3985" h="676367">
                <a:moveTo>
                  <a:pt x="8573985" y="676367"/>
                </a:moveTo>
                <a:cubicBezTo>
                  <a:pt x="6355278" y="373546"/>
                  <a:pt x="4136571" y="70726"/>
                  <a:pt x="2707574" y="11349"/>
                </a:cubicBezTo>
                <a:cubicBezTo>
                  <a:pt x="1278577" y="-48028"/>
                  <a:pt x="639288" y="136039"/>
                  <a:pt x="0" y="320107"/>
                </a:cubicBezTo>
              </a:path>
            </a:pathLst>
          </a:custGeom>
          <a:noFill/>
          <a:ln w="57150">
            <a:solidFill>
              <a:srgbClr val="0070C0"/>
            </a:solidFill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69E45B-D7E9-2613-3962-2A83457AA249}"/>
              </a:ext>
            </a:extLst>
          </p:cNvPr>
          <p:cNvSpPr/>
          <p:nvPr/>
        </p:nvSpPr>
        <p:spPr>
          <a:xfrm>
            <a:off x="11445208" y="8160264"/>
            <a:ext cx="997715" cy="7285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57574F6-CE8E-636C-F62A-F7221E81F0E4}"/>
              </a:ext>
            </a:extLst>
          </p:cNvPr>
          <p:cNvSpPr/>
          <p:nvPr/>
        </p:nvSpPr>
        <p:spPr>
          <a:xfrm>
            <a:off x="6402405" y="8000587"/>
            <a:ext cx="5761903" cy="1062153"/>
          </a:xfrm>
          <a:custGeom>
            <a:avLst/>
            <a:gdLst>
              <a:gd name="connsiteX0" fmla="*/ 4085112 w 4085112"/>
              <a:gd name="connsiteY0" fmla="*/ 676894 h 820792"/>
              <a:gd name="connsiteX1" fmla="*/ 617517 w 4085112"/>
              <a:gd name="connsiteY1" fmla="*/ 771897 h 820792"/>
              <a:gd name="connsiteX2" fmla="*/ 0 w 4085112"/>
              <a:gd name="connsiteY2" fmla="*/ 0 h 82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5112" h="820792">
                <a:moveTo>
                  <a:pt x="4085112" y="676894"/>
                </a:moveTo>
                <a:cubicBezTo>
                  <a:pt x="2691740" y="780803"/>
                  <a:pt x="1298369" y="884713"/>
                  <a:pt x="617517" y="771897"/>
                </a:cubicBezTo>
                <a:cubicBezTo>
                  <a:pt x="-63335" y="659081"/>
                  <a:pt x="102919" y="108857"/>
                  <a:pt x="0" y="0"/>
                </a:cubicBezTo>
              </a:path>
            </a:pathLst>
          </a:custGeom>
          <a:noFill/>
          <a:ln w="57150">
            <a:solidFill>
              <a:srgbClr val="00B050"/>
            </a:solidFill>
            <a:tailEnd type="arrow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FC99F2-3A1F-5A84-28D4-4BD4BECD7E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8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236F9C-EA70-C0CE-D9C0-50C4B122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Knowledge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Experts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MoKGE</a:t>
            </a:r>
            <a:r>
              <a:rPr lang="en-US" altLang="zh-CN" dirty="0"/>
              <a:t>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39AE8-1B20-DF12-CE72-30B0098A4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69"/>
          <a:stretch/>
        </p:blipFill>
        <p:spPr>
          <a:xfrm>
            <a:off x="818200" y="2179962"/>
            <a:ext cx="14045321" cy="583201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64C18-7774-8A1D-EA2F-1B0620063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84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plit orient="vert"/>
      </p:transition>
    </mc:Choice>
    <mc:Fallback xmlns="">
      <p:transition>
        <p:split orient="vert"/>
      </p:transition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18489</TotalTime>
  <Words>2309</Words>
  <Application>Microsoft Macintosh PowerPoint</Application>
  <PresentationFormat>Custom</PresentationFormat>
  <Paragraphs>649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KaiTi</vt:lpstr>
      <vt:lpstr>Kaiti TC</vt:lpstr>
      <vt:lpstr>Zapf Dingbats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Information Diversity Improves NLP Solutions</vt:lpstr>
      <vt:lpstr>Information Diversity Improves NLP Solutions</vt:lpstr>
      <vt:lpstr>Diversifying Content Generation for Commonsense Reasoning with Mixture of Knowledge Graph Experts</vt:lpstr>
      <vt:lpstr>PowerPoint Presentation</vt:lpstr>
      <vt:lpstr>Commonsense Reasoning</vt:lpstr>
      <vt:lpstr>Beam Search with p_θ (Y|X)</vt:lpstr>
      <vt:lpstr>PowerPoint Presentation</vt:lpstr>
      <vt:lpstr>Mixture of Knowledge Graph Experts (MoKGE)</vt:lpstr>
      <vt:lpstr>Results: ComVE (SemEval 2020: Task 4)</vt:lpstr>
      <vt:lpstr>Results: α-NLG (Abductive Commonsense Reasoning)</vt:lpstr>
      <vt:lpstr>Information Diversity Improves NLP Solutions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Diversifying Generated Passages</vt:lpstr>
      <vt:lpstr>Impact of Diverse Passages</vt:lpstr>
      <vt:lpstr>Other Tasks</vt:lpstr>
      <vt:lpstr>Surprising Zero-Shot / Few-Shot Performance</vt:lpstr>
      <vt:lpstr>Information Diversity Improves NLP Solutions</vt:lpstr>
      <vt:lpstr>Improving Diversity of Query Expansions in Document Retrieval</vt:lpstr>
      <vt:lpstr>Motivation: Diverse User Intents</vt:lpstr>
      <vt:lpstr>Diversify Demonstrations and Expanded Queries</vt:lpstr>
      <vt:lpstr>Results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2310</cp:revision>
  <cp:lastPrinted>2016-04-21T19:59:33Z</cp:lastPrinted>
  <dcterms:created xsi:type="dcterms:W3CDTF">2013-10-17T20:28:19Z</dcterms:created>
  <dcterms:modified xsi:type="dcterms:W3CDTF">2024-02-01T03:55:54Z</dcterms:modified>
</cp:coreProperties>
</file>